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61"/>
  </p:notesMasterIdLst>
  <p:handoutMasterIdLst>
    <p:handoutMasterId r:id="rId62"/>
  </p:handoutMasterIdLst>
  <p:sldIdLst>
    <p:sldId id="256" r:id="rId5"/>
    <p:sldId id="485" r:id="rId6"/>
    <p:sldId id="486" r:id="rId7"/>
    <p:sldId id="487" r:id="rId8"/>
    <p:sldId id="488" r:id="rId9"/>
    <p:sldId id="638" r:id="rId10"/>
    <p:sldId id="637" r:id="rId11"/>
    <p:sldId id="639" r:id="rId12"/>
    <p:sldId id="640" r:id="rId13"/>
    <p:sldId id="641" r:id="rId14"/>
    <p:sldId id="642" r:id="rId15"/>
    <p:sldId id="644" r:id="rId16"/>
    <p:sldId id="643" r:id="rId17"/>
    <p:sldId id="645" r:id="rId18"/>
    <p:sldId id="646" r:id="rId19"/>
    <p:sldId id="647" r:id="rId20"/>
    <p:sldId id="648" r:id="rId21"/>
    <p:sldId id="649" r:id="rId22"/>
    <p:sldId id="650" r:id="rId23"/>
    <p:sldId id="651" r:id="rId24"/>
    <p:sldId id="652" r:id="rId25"/>
    <p:sldId id="653" r:id="rId26"/>
    <p:sldId id="654" r:id="rId27"/>
    <p:sldId id="655" r:id="rId28"/>
    <p:sldId id="656" r:id="rId29"/>
    <p:sldId id="657" r:id="rId30"/>
    <p:sldId id="658" r:id="rId31"/>
    <p:sldId id="659" r:id="rId32"/>
    <p:sldId id="682" r:id="rId33"/>
    <p:sldId id="660" r:id="rId34"/>
    <p:sldId id="661" r:id="rId35"/>
    <p:sldId id="662" r:id="rId36"/>
    <p:sldId id="663" r:id="rId37"/>
    <p:sldId id="664" r:id="rId38"/>
    <p:sldId id="665" r:id="rId39"/>
    <p:sldId id="667" r:id="rId40"/>
    <p:sldId id="668" r:id="rId41"/>
    <p:sldId id="669" r:id="rId42"/>
    <p:sldId id="670" r:id="rId43"/>
    <p:sldId id="671" r:id="rId44"/>
    <p:sldId id="672" r:id="rId45"/>
    <p:sldId id="673" r:id="rId46"/>
    <p:sldId id="674" r:id="rId47"/>
    <p:sldId id="675" r:id="rId48"/>
    <p:sldId id="676" r:id="rId49"/>
    <p:sldId id="677" r:id="rId50"/>
    <p:sldId id="678" r:id="rId51"/>
    <p:sldId id="679" r:id="rId52"/>
    <p:sldId id="680" r:id="rId53"/>
    <p:sldId id="681" r:id="rId54"/>
    <p:sldId id="683" r:id="rId55"/>
    <p:sldId id="684" r:id="rId56"/>
    <p:sldId id="636" r:id="rId57"/>
    <p:sldId id="685" r:id="rId58"/>
    <p:sldId id="686" r:id="rId59"/>
    <p:sldId id="687" r:id="rId60"/>
  </p:sldIdLst>
  <p:sldSz cx="9144000" cy="6858000" type="screen4x3"/>
  <p:notesSz cx="9928225" cy="6797675"/>
  <p:custDataLst>
    <p:tags r:id="rId63"/>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Rafferty" initials="SR" lastIdx="1" clrIdx="0">
    <p:extLst>
      <p:ext uri="{19B8F6BF-5375-455C-9EA6-DF929625EA0E}">
        <p15:presenceInfo xmlns:p15="http://schemas.microsoft.com/office/powerpoint/2012/main" userId="a04426156b3b4a3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12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71" autoAdjust="0"/>
    <p:restoredTop sz="94646" autoAdjust="0"/>
  </p:normalViewPr>
  <p:slideViewPr>
    <p:cSldViewPr>
      <p:cViewPr varScale="1">
        <p:scale>
          <a:sx n="74" d="100"/>
          <a:sy n="74" d="100"/>
        </p:scale>
        <p:origin x="1452" y="66"/>
      </p:cViewPr>
      <p:guideLst>
        <p:guide orient="horz" pos="2160"/>
        <p:guide pos="2880"/>
      </p:guideLst>
    </p:cSldViewPr>
  </p:slideViewPr>
  <p:outlineViewPr>
    <p:cViewPr>
      <p:scale>
        <a:sx n="33" d="100"/>
        <a:sy n="33" d="100"/>
      </p:scale>
      <p:origin x="30" y="5403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313" cy="339884"/>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5622594" y="0"/>
            <a:ext cx="4303313" cy="339884"/>
          </a:xfrm>
          <a:prstGeom prst="rect">
            <a:avLst/>
          </a:prstGeom>
        </p:spPr>
        <p:txBody>
          <a:bodyPr vert="horz" lIns="91440" tIns="45720" rIns="91440" bIns="45720" rtlCol="0"/>
          <a:lstStyle>
            <a:lvl1pPr algn="r">
              <a:defRPr sz="1200"/>
            </a:lvl1pPr>
          </a:lstStyle>
          <a:p>
            <a:fld id="{1105C127-53EC-4625-8674-123C41A42ABE}" type="datetimeFigureOut">
              <a:rPr lang="en-GB" smtClean="0"/>
              <a:pPr/>
              <a:t>05/08/2018</a:t>
            </a:fld>
            <a:endParaRPr lang="en-GB" dirty="0"/>
          </a:p>
        </p:txBody>
      </p:sp>
      <p:sp>
        <p:nvSpPr>
          <p:cNvPr id="4" name="Footer Placeholder 3"/>
          <p:cNvSpPr>
            <a:spLocks noGrp="1"/>
          </p:cNvSpPr>
          <p:nvPr>
            <p:ph type="ftr" sz="quarter" idx="2"/>
          </p:nvPr>
        </p:nvSpPr>
        <p:spPr>
          <a:xfrm>
            <a:off x="0" y="6456699"/>
            <a:ext cx="4303313" cy="339884"/>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5622594" y="6456699"/>
            <a:ext cx="4303313" cy="339884"/>
          </a:xfrm>
          <a:prstGeom prst="rect">
            <a:avLst/>
          </a:prstGeom>
        </p:spPr>
        <p:txBody>
          <a:bodyPr vert="horz" lIns="91440" tIns="45720" rIns="91440" bIns="45720" rtlCol="0" anchor="b"/>
          <a:lstStyle>
            <a:lvl1pPr algn="r">
              <a:defRPr sz="1200"/>
            </a:lvl1pPr>
          </a:lstStyle>
          <a:p>
            <a:fld id="{2D7700F7-D8A8-45F0-BED4-A73ECE481743}" type="slidenum">
              <a:rPr lang="en-GB" smtClean="0"/>
              <a:pPr/>
              <a:t>‹#›</a:t>
            </a:fld>
            <a:endParaRPr lang="en-GB" dirty="0"/>
          </a:p>
        </p:txBody>
      </p:sp>
    </p:spTree>
    <p:extLst>
      <p:ext uri="{BB962C8B-B14F-4D97-AF65-F5344CB8AC3E}">
        <p14:creationId xmlns:p14="http://schemas.microsoft.com/office/powerpoint/2010/main" val="1206332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2230" cy="33988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dirty="0"/>
          </a:p>
        </p:txBody>
      </p:sp>
      <p:sp>
        <p:nvSpPr>
          <p:cNvPr id="3" name="Date Placeholder 2"/>
          <p:cNvSpPr>
            <a:spLocks noGrp="1"/>
          </p:cNvSpPr>
          <p:nvPr>
            <p:ph type="dt" idx="1"/>
          </p:nvPr>
        </p:nvSpPr>
        <p:spPr>
          <a:xfrm>
            <a:off x="5623699" y="0"/>
            <a:ext cx="4302230" cy="339884"/>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D4DA8F5-F804-4FB2-8A6B-A884CF09C514}" type="datetimeFigureOut">
              <a:rPr lang="en-US"/>
              <a:pPr>
                <a:defRPr/>
              </a:pPr>
              <a:t>8/5/2018</a:t>
            </a:fld>
            <a:endParaRPr lang="en-GB" dirty="0"/>
          </a:p>
        </p:txBody>
      </p:sp>
      <p:sp>
        <p:nvSpPr>
          <p:cNvPr id="4" name="Slide Image Placeholder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992824" y="3228896"/>
            <a:ext cx="7942580" cy="3058954"/>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2" y="6456612"/>
            <a:ext cx="4302230" cy="33988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dirty="0"/>
          </a:p>
        </p:txBody>
      </p:sp>
      <p:sp>
        <p:nvSpPr>
          <p:cNvPr id="7" name="Slide Number Placeholder 6"/>
          <p:cNvSpPr>
            <a:spLocks noGrp="1"/>
          </p:cNvSpPr>
          <p:nvPr>
            <p:ph type="sldNum" sz="quarter" idx="5"/>
          </p:nvPr>
        </p:nvSpPr>
        <p:spPr>
          <a:xfrm>
            <a:off x="5623699" y="6456612"/>
            <a:ext cx="4302230" cy="339884"/>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6C00DB4-E585-43D3-9A29-E1C42556C769}" type="slidenum">
              <a:rPr lang="en-GB"/>
              <a:pPr>
                <a:defRPr/>
              </a:pPr>
              <a:t>‹#›</a:t>
            </a:fld>
            <a:endParaRPr lang="en-GB" dirty="0"/>
          </a:p>
        </p:txBody>
      </p:sp>
    </p:spTree>
    <p:extLst>
      <p:ext uri="{BB962C8B-B14F-4D97-AF65-F5344CB8AC3E}">
        <p14:creationId xmlns:p14="http://schemas.microsoft.com/office/powerpoint/2010/main" val="31023264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0FBC8F-7200-45DD-A4E3-40F9EE471788}" type="slidenum">
              <a:rPr lang="en-GB"/>
              <a:pPr fontAlgn="base">
                <a:spcBef>
                  <a:spcPct val="0"/>
                </a:spcBef>
                <a:spcAft>
                  <a:spcPct val="0"/>
                </a:spcAft>
              </a:pPr>
              <a:t>1</a:t>
            </a:fld>
            <a:endParaRPr lang="en-GB" dirty="0"/>
          </a:p>
        </p:txBody>
      </p:sp>
    </p:spTree>
    <p:extLst>
      <p:ext uri="{BB962C8B-B14F-4D97-AF65-F5344CB8AC3E}">
        <p14:creationId xmlns:p14="http://schemas.microsoft.com/office/powerpoint/2010/main" val="1564564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a:t>
            </a:fld>
            <a:endParaRPr lang="en-GB" dirty="0"/>
          </a:p>
        </p:txBody>
      </p:sp>
    </p:spTree>
    <p:extLst>
      <p:ext uri="{BB962C8B-B14F-4D97-AF65-F5344CB8AC3E}">
        <p14:creationId xmlns:p14="http://schemas.microsoft.com/office/powerpoint/2010/main" val="657356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a:t>
            </a:fld>
            <a:endParaRPr lang="en-GB" dirty="0"/>
          </a:p>
        </p:txBody>
      </p:sp>
    </p:spTree>
    <p:extLst>
      <p:ext uri="{BB962C8B-B14F-4D97-AF65-F5344CB8AC3E}">
        <p14:creationId xmlns:p14="http://schemas.microsoft.com/office/powerpoint/2010/main" val="4276564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a:t>
            </a:fld>
            <a:endParaRPr lang="en-GB" dirty="0"/>
          </a:p>
        </p:txBody>
      </p:sp>
    </p:spTree>
    <p:extLst>
      <p:ext uri="{BB962C8B-B14F-4D97-AF65-F5344CB8AC3E}">
        <p14:creationId xmlns:p14="http://schemas.microsoft.com/office/powerpoint/2010/main" val="1517451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a:t>
            </a:fld>
            <a:endParaRPr lang="en-GB" dirty="0"/>
          </a:p>
        </p:txBody>
      </p:sp>
    </p:spTree>
    <p:extLst>
      <p:ext uri="{BB962C8B-B14F-4D97-AF65-F5344CB8AC3E}">
        <p14:creationId xmlns:p14="http://schemas.microsoft.com/office/powerpoint/2010/main" val="3186093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14</a:t>
            </a:fld>
            <a:endParaRPr lang="en-GB" dirty="0"/>
          </a:p>
        </p:txBody>
      </p:sp>
    </p:spTree>
    <p:extLst>
      <p:ext uri="{BB962C8B-B14F-4D97-AF65-F5344CB8AC3E}">
        <p14:creationId xmlns:p14="http://schemas.microsoft.com/office/powerpoint/2010/main" val="3165380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15</a:t>
            </a:fld>
            <a:endParaRPr lang="en-GB" dirty="0"/>
          </a:p>
        </p:txBody>
      </p:sp>
    </p:spTree>
    <p:extLst>
      <p:ext uri="{BB962C8B-B14F-4D97-AF65-F5344CB8AC3E}">
        <p14:creationId xmlns:p14="http://schemas.microsoft.com/office/powerpoint/2010/main" val="2715595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16</a:t>
            </a:fld>
            <a:endParaRPr lang="en-GB" dirty="0"/>
          </a:p>
        </p:txBody>
      </p:sp>
    </p:spTree>
    <p:extLst>
      <p:ext uri="{BB962C8B-B14F-4D97-AF65-F5344CB8AC3E}">
        <p14:creationId xmlns:p14="http://schemas.microsoft.com/office/powerpoint/2010/main" val="3544316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17</a:t>
            </a:fld>
            <a:endParaRPr lang="en-GB" dirty="0"/>
          </a:p>
        </p:txBody>
      </p:sp>
    </p:spTree>
    <p:extLst>
      <p:ext uri="{BB962C8B-B14F-4D97-AF65-F5344CB8AC3E}">
        <p14:creationId xmlns:p14="http://schemas.microsoft.com/office/powerpoint/2010/main" val="3113218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18</a:t>
            </a:fld>
            <a:endParaRPr lang="en-GB" dirty="0"/>
          </a:p>
        </p:txBody>
      </p:sp>
    </p:spTree>
    <p:extLst>
      <p:ext uri="{BB962C8B-B14F-4D97-AF65-F5344CB8AC3E}">
        <p14:creationId xmlns:p14="http://schemas.microsoft.com/office/powerpoint/2010/main" val="2129313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19</a:t>
            </a:fld>
            <a:endParaRPr lang="en-GB" dirty="0"/>
          </a:p>
        </p:txBody>
      </p:sp>
    </p:spTree>
    <p:extLst>
      <p:ext uri="{BB962C8B-B14F-4D97-AF65-F5344CB8AC3E}">
        <p14:creationId xmlns:p14="http://schemas.microsoft.com/office/powerpoint/2010/main" val="722106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a:t>
            </a:fld>
            <a:endParaRPr lang="en-GB" dirty="0"/>
          </a:p>
        </p:txBody>
      </p:sp>
    </p:spTree>
    <p:extLst>
      <p:ext uri="{BB962C8B-B14F-4D97-AF65-F5344CB8AC3E}">
        <p14:creationId xmlns:p14="http://schemas.microsoft.com/office/powerpoint/2010/main" val="3164423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20</a:t>
            </a:fld>
            <a:endParaRPr lang="en-GB" dirty="0"/>
          </a:p>
        </p:txBody>
      </p:sp>
    </p:spTree>
    <p:extLst>
      <p:ext uri="{BB962C8B-B14F-4D97-AF65-F5344CB8AC3E}">
        <p14:creationId xmlns:p14="http://schemas.microsoft.com/office/powerpoint/2010/main" val="3173122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21</a:t>
            </a:fld>
            <a:endParaRPr lang="en-GB" dirty="0"/>
          </a:p>
        </p:txBody>
      </p:sp>
    </p:spTree>
    <p:extLst>
      <p:ext uri="{BB962C8B-B14F-4D97-AF65-F5344CB8AC3E}">
        <p14:creationId xmlns:p14="http://schemas.microsoft.com/office/powerpoint/2010/main" val="1264363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22</a:t>
            </a:fld>
            <a:endParaRPr lang="en-GB" dirty="0"/>
          </a:p>
        </p:txBody>
      </p:sp>
    </p:spTree>
    <p:extLst>
      <p:ext uri="{BB962C8B-B14F-4D97-AF65-F5344CB8AC3E}">
        <p14:creationId xmlns:p14="http://schemas.microsoft.com/office/powerpoint/2010/main" val="2417827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23</a:t>
            </a:fld>
            <a:endParaRPr lang="en-GB" dirty="0"/>
          </a:p>
        </p:txBody>
      </p:sp>
    </p:spTree>
    <p:extLst>
      <p:ext uri="{BB962C8B-B14F-4D97-AF65-F5344CB8AC3E}">
        <p14:creationId xmlns:p14="http://schemas.microsoft.com/office/powerpoint/2010/main" val="40305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24</a:t>
            </a:fld>
            <a:endParaRPr lang="en-GB" dirty="0"/>
          </a:p>
        </p:txBody>
      </p:sp>
    </p:spTree>
    <p:extLst>
      <p:ext uri="{BB962C8B-B14F-4D97-AF65-F5344CB8AC3E}">
        <p14:creationId xmlns:p14="http://schemas.microsoft.com/office/powerpoint/2010/main" val="557355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25</a:t>
            </a:fld>
            <a:endParaRPr lang="en-GB" dirty="0"/>
          </a:p>
        </p:txBody>
      </p:sp>
    </p:spTree>
    <p:extLst>
      <p:ext uri="{BB962C8B-B14F-4D97-AF65-F5344CB8AC3E}">
        <p14:creationId xmlns:p14="http://schemas.microsoft.com/office/powerpoint/2010/main" val="1967438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26</a:t>
            </a:fld>
            <a:endParaRPr lang="en-GB" dirty="0"/>
          </a:p>
        </p:txBody>
      </p:sp>
    </p:spTree>
    <p:extLst>
      <p:ext uri="{BB962C8B-B14F-4D97-AF65-F5344CB8AC3E}">
        <p14:creationId xmlns:p14="http://schemas.microsoft.com/office/powerpoint/2010/main" val="1322638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27</a:t>
            </a:fld>
            <a:endParaRPr lang="en-GB" dirty="0"/>
          </a:p>
        </p:txBody>
      </p:sp>
    </p:spTree>
    <p:extLst>
      <p:ext uri="{BB962C8B-B14F-4D97-AF65-F5344CB8AC3E}">
        <p14:creationId xmlns:p14="http://schemas.microsoft.com/office/powerpoint/2010/main" val="2238903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28</a:t>
            </a:fld>
            <a:endParaRPr lang="en-GB" dirty="0"/>
          </a:p>
        </p:txBody>
      </p:sp>
    </p:spTree>
    <p:extLst>
      <p:ext uri="{BB962C8B-B14F-4D97-AF65-F5344CB8AC3E}">
        <p14:creationId xmlns:p14="http://schemas.microsoft.com/office/powerpoint/2010/main" val="3606207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29</a:t>
            </a:fld>
            <a:endParaRPr lang="en-GB" dirty="0"/>
          </a:p>
        </p:txBody>
      </p:sp>
    </p:spTree>
    <p:extLst>
      <p:ext uri="{BB962C8B-B14F-4D97-AF65-F5344CB8AC3E}">
        <p14:creationId xmlns:p14="http://schemas.microsoft.com/office/powerpoint/2010/main" val="4145957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a:t>
            </a:fld>
            <a:endParaRPr lang="en-GB" dirty="0"/>
          </a:p>
        </p:txBody>
      </p:sp>
    </p:spTree>
    <p:extLst>
      <p:ext uri="{BB962C8B-B14F-4D97-AF65-F5344CB8AC3E}">
        <p14:creationId xmlns:p14="http://schemas.microsoft.com/office/powerpoint/2010/main" val="1932047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30</a:t>
            </a:fld>
            <a:endParaRPr lang="en-GB" dirty="0"/>
          </a:p>
        </p:txBody>
      </p:sp>
    </p:spTree>
    <p:extLst>
      <p:ext uri="{BB962C8B-B14F-4D97-AF65-F5344CB8AC3E}">
        <p14:creationId xmlns:p14="http://schemas.microsoft.com/office/powerpoint/2010/main" val="13848236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31</a:t>
            </a:fld>
            <a:endParaRPr lang="en-GB" dirty="0"/>
          </a:p>
        </p:txBody>
      </p:sp>
    </p:spTree>
    <p:extLst>
      <p:ext uri="{BB962C8B-B14F-4D97-AF65-F5344CB8AC3E}">
        <p14:creationId xmlns:p14="http://schemas.microsoft.com/office/powerpoint/2010/main" val="498810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32</a:t>
            </a:fld>
            <a:endParaRPr lang="en-GB" dirty="0"/>
          </a:p>
        </p:txBody>
      </p:sp>
    </p:spTree>
    <p:extLst>
      <p:ext uri="{BB962C8B-B14F-4D97-AF65-F5344CB8AC3E}">
        <p14:creationId xmlns:p14="http://schemas.microsoft.com/office/powerpoint/2010/main" val="35098044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33</a:t>
            </a:fld>
            <a:endParaRPr lang="en-GB" dirty="0"/>
          </a:p>
        </p:txBody>
      </p:sp>
    </p:spTree>
    <p:extLst>
      <p:ext uri="{BB962C8B-B14F-4D97-AF65-F5344CB8AC3E}">
        <p14:creationId xmlns:p14="http://schemas.microsoft.com/office/powerpoint/2010/main" val="4213153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34</a:t>
            </a:fld>
            <a:endParaRPr lang="en-GB" dirty="0"/>
          </a:p>
        </p:txBody>
      </p:sp>
    </p:spTree>
    <p:extLst>
      <p:ext uri="{BB962C8B-B14F-4D97-AF65-F5344CB8AC3E}">
        <p14:creationId xmlns:p14="http://schemas.microsoft.com/office/powerpoint/2010/main" val="2423549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35</a:t>
            </a:fld>
            <a:endParaRPr lang="en-GB" dirty="0"/>
          </a:p>
        </p:txBody>
      </p:sp>
    </p:spTree>
    <p:extLst>
      <p:ext uri="{BB962C8B-B14F-4D97-AF65-F5344CB8AC3E}">
        <p14:creationId xmlns:p14="http://schemas.microsoft.com/office/powerpoint/2010/main" val="5847125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36</a:t>
            </a:fld>
            <a:endParaRPr lang="en-GB" dirty="0"/>
          </a:p>
        </p:txBody>
      </p:sp>
    </p:spTree>
    <p:extLst>
      <p:ext uri="{BB962C8B-B14F-4D97-AF65-F5344CB8AC3E}">
        <p14:creationId xmlns:p14="http://schemas.microsoft.com/office/powerpoint/2010/main" val="37684601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37</a:t>
            </a:fld>
            <a:endParaRPr lang="en-GB" dirty="0"/>
          </a:p>
        </p:txBody>
      </p:sp>
    </p:spTree>
    <p:extLst>
      <p:ext uri="{BB962C8B-B14F-4D97-AF65-F5344CB8AC3E}">
        <p14:creationId xmlns:p14="http://schemas.microsoft.com/office/powerpoint/2010/main" val="3808207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38</a:t>
            </a:fld>
            <a:endParaRPr lang="en-GB" dirty="0"/>
          </a:p>
        </p:txBody>
      </p:sp>
    </p:spTree>
    <p:extLst>
      <p:ext uri="{BB962C8B-B14F-4D97-AF65-F5344CB8AC3E}">
        <p14:creationId xmlns:p14="http://schemas.microsoft.com/office/powerpoint/2010/main" val="30519372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39</a:t>
            </a:fld>
            <a:endParaRPr lang="en-GB"/>
          </a:p>
        </p:txBody>
      </p:sp>
    </p:spTree>
    <p:extLst>
      <p:ext uri="{BB962C8B-B14F-4D97-AF65-F5344CB8AC3E}">
        <p14:creationId xmlns:p14="http://schemas.microsoft.com/office/powerpoint/2010/main" val="2916468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a:t>
            </a:fld>
            <a:endParaRPr lang="en-GB" dirty="0"/>
          </a:p>
        </p:txBody>
      </p:sp>
    </p:spTree>
    <p:extLst>
      <p:ext uri="{BB962C8B-B14F-4D97-AF65-F5344CB8AC3E}">
        <p14:creationId xmlns:p14="http://schemas.microsoft.com/office/powerpoint/2010/main" val="20142260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40</a:t>
            </a:fld>
            <a:endParaRPr lang="en-GB"/>
          </a:p>
        </p:txBody>
      </p:sp>
    </p:spTree>
    <p:extLst>
      <p:ext uri="{BB962C8B-B14F-4D97-AF65-F5344CB8AC3E}">
        <p14:creationId xmlns:p14="http://schemas.microsoft.com/office/powerpoint/2010/main" val="22556534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41</a:t>
            </a:fld>
            <a:endParaRPr lang="en-GB"/>
          </a:p>
        </p:txBody>
      </p:sp>
    </p:spTree>
    <p:extLst>
      <p:ext uri="{BB962C8B-B14F-4D97-AF65-F5344CB8AC3E}">
        <p14:creationId xmlns:p14="http://schemas.microsoft.com/office/powerpoint/2010/main" val="31851702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42</a:t>
            </a:fld>
            <a:endParaRPr lang="en-GB"/>
          </a:p>
        </p:txBody>
      </p:sp>
    </p:spTree>
    <p:extLst>
      <p:ext uri="{BB962C8B-B14F-4D97-AF65-F5344CB8AC3E}">
        <p14:creationId xmlns:p14="http://schemas.microsoft.com/office/powerpoint/2010/main" val="13946091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43</a:t>
            </a:fld>
            <a:endParaRPr lang="en-GB"/>
          </a:p>
        </p:txBody>
      </p:sp>
    </p:spTree>
    <p:extLst>
      <p:ext uri="{BB962C8B-B14F-4D97-AF65-F5344CB8AC3E}">
        <p14:creationId xmlns:p14="http://schemas.microsoft.com/office/powerpoint/2010/main" val="15364372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44</a:t>
            </a:fld>
            <a:endParaRPr lang="en-GB"/>
          </a:p>
        </p:txBody>
      </p:sp>
    </p:spTree>
    <p:extLst>
      <p:ext uri="{BB962C8B-B14F-4D97-AF65-F5344CB8AC3E}">
        <p14:creationId xmlns:p14="http://schemas.microsoft.com/office/powerpoint/2010/main" val="33320846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45</a:t>
            </a:fld>
            <a:endParaRPr lang="en-GB"/>
          </a:p>
        </p:txBody>
      </p:sp>
    </p:spTree>
    <p:extLst>
      <p:ext uri="{BB962C8B-B14F-4D97-AF65-F5344CB8AC3E}">
        <p14:creationId xmlns:p14="http://schemas.microsoft.com/office/powerpoint/2010/main" val="34699745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46</a:t>
            </a:fld>
            <a:endParaRPr lang="en-GB"/>
          </a:p>
        </p:txBody>
      </p:sp>
    </p:spTree>
    <p:extLst>
      <p:ext uri="{BB962C8B-B14F-4D97-AF65-F5344CB8AC3E}">
        <p14:creationId xmlns:p14="http://schemas.microsoft.com/office/powerpoint/2010/main" val="11058064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47</a:t>
            </a:fld>
            <a:endParaRPr lang="en-GB"/>
          </a:p>
        </p:txBody>
      </p:sp>
    </p:spTree>
    <p:extLst>
      <p:ext uri="{BB962C8B-B14F-4D97-AF65-F5344CB8AC3E}">
        <p14:creationId xmlns:p14="http://schemas.microsoft.com/office/powerpoint/2010/main" val="42203642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48</a:t>
            </a:fld>
            <a:endParaRPr lang="en-GB"/>
          </a:p>
        </p:txBody>
      </p:sp>
    </p:spTree>
    <p:extLst>
      <p:ext uri="{BB962C8B-B14F-4D97-AF65-F5344CB8AC3E}">
        <p14:creationId xmlns:p14="http://schemas.microsoft.com/office/powerpoint/2010/main" val="22161168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49</a:t>
            </a:fld>
            <a:endParaRPr lang="en-GB"/>
          </a:p>
        </p:txBody>
      </p:sp>
    </p:spTree>
    <p:extLst>
      <p:ext uri="{BB962C8B-B14F-4D97-AF65-F5344CB8AC3E}">
        <p14:creationId xmlns:p14="http://schemas.microsoft.com/office/powerpoint/2010/main" val="2748614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a:t>
            </a:fld>
            <a:endParaRPr lang="en-GB" dirty="0"/>
          </a:p>
        </p:txBody>
      </p:sp>
    </p:spTree>
    <p:extLst>
      <p:ext uri="{BB962C8B-B14F-4D97-AF65-F5344CB8AC3E}">
        <p14:creationId xmlns:p14="http://schemas.microsoft.com/office/powerpoint/2010/main" val="14692896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50</a:t>
            </a:fld>
            <a:endParaRPr lang="en-GB"/>
          </a:p>
        </p:txBody>
      </p:sp>
    </p:spTree>
    <p:extLst>
      <p:ext uri="{BB962C8B-B14F-4D97-AF65-F5344CB8AC3E}">
        <p14:creationId xmlns:p14="http://schemas.microsoft.com/office/powerpoint/2010/main" val="29249195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51</a:t>
            </a:fld>
            <a:endParaRPr lang="en-GB"/>
          </a:p>
        </p:txBody>
      </p:sp>
    </p:spTree>
    <p:extLst>
      <p:ext uri="{BB962C8B-B14F-4D97-AF65-F5344CB8AC3E}">
        <p14:creationId xmlns:p14="http://schemas.microsoft.com/office/powerpoint/2010/main" val="16183117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B08C53-0E3E-45BB-9829-ED508BA3AF5A}" type="slidenum">
              <a:rPr lang="en-GB" smtClean="0"/>
              <a:pPr/>
              <a:t>52</a:t>
            </a:fld>
            <a:endParaRPr lang="en-GB"/>
          </a:p>
        </p:txBody>
      </p:sp>
    </p:spTree>
    <p:extLst>
      <p:ext uri="{BB962C8B-B14F-4D97-AF65-F5344CB8AC3E}">
        <p14:creationId xmlns:p14="http://schemas.microsoft.com/office/powerpoint/2010/main" val="6635893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53</a:t>
            </a:fld>
            <a:endParaRPr lang="en-GB" dirty="0"/>
          </a:p>
        </p:txBody>
      </p:sp>
    </p:spTree>
    <p:extLst>
      <p:ext uri="{BB962C8B-B14F-4D97-AF65-F5344CB8AC3E}">
        <p14:creationId xmlns:p14="http://schemas.microsoft.com/office/powerpoint/2010/main" val="18386938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54</a:t>
            </a:fld>
            <a:endParaRPr lang="en-GB" dirty="0"/>
          </a:p>
        </p:txBody>
      </p:sp>
    </p:spTree>
    <p:extLst>
      <p:ext uri="{BB962C8B-B14F-4D97-AF65-F5344CB8AC3E}">
        <p14:creationId xmlns:p14="http://schemas.microsoft.com/office/powerpoint/2010/main" val="16110349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55</a:t>
            </a:fld>
            <a:endParaRPr lang="en-GB" dirty="0"/>
          </a:p>
        </p:txBody>
      </p:sp>
    </p:spTree>
    <p:extLst>
      <p:ext uri="{BB962C8B-B14F-4D97-AF65-F5344CB8AC3E}">
        <p14:creationId xmlns:p14="http://schemas.microsoft.com/office/powerpoint/2010/main" val="35468339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56</a:t>
            </a:fld>
            <a:endParaRPr lang="en-GB" dirty="0"/>
          </a:p>
        </p:txBody>
      </p:sp>
    </p:spTree>
    <p:extLst>
      <p:ext uri="{BB962C8B-B14F-4D97-AF65-F5344CB8AC3E}">
        <p14:creationId xmlns:p14="http://schemas.microsoft.com/office/powerpoint/2010/main" val="2740597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a:t>
            </a:fld>
            <a:endParaRPr lang="en-GB" dirty="0"/>
          </a:p>
        </p:txBody>
      </p:sp>
    </p:spTree>
    <p:extLst>
      <p:ext uri="{BB962C8B-B14F-4D97-AF65-F5344CB8AC3E}">
        <p14:creationId xmlns:p14="http://schemas.microsoft.com/office/powerpoint/2010/main" val="3618113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a:t>
            </a:fld>
            <a:endParaRPr lang="en-GB" dirty="0"/>
          </a:p>
        </p:txBody>
      </p:sp>
    </p:spTree>
    <p:extLst>
      <p:ext uri="{BB962C8B-B14F-4D97-AF65-F5344CB8AC3E}">
        <p14:creationId xmlns:p14="http://schemas.microsoft.com/office/powerpoint/2010/main" val="3130781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a:t>
            </a:fld>
            <a:endParaRPr lang="en-GB" dirty="0"/>
          </a:p>
        </p:txBody>
      </p:sp>
    </p:spTree>
    <p:extLst>
      <p:ext uri="{BB962C8B-B14F-4D97-AF65-F5344CB8AC3E}">
        <p14:creationId xmlns:p14="http://schemas.microsoft.com/office/powerpoint/2010/main" val="2069456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a:t>
            </a:fld>
            <a:endParaRPr lang="en-GB" dirty="0"/>
          </a:p>
        </p:txBody>
      </p:sp>
    </p:spTree>
    <p:extLst>
      <p:ext uri="{BB962C8B-B14F-4D97-AF65-F5344CB8AC3E}">
        <p14:creationId xmlns:p14="http://schemas.microsoft.com/office/powerpoint/2010/main" val="9035308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21.xml"/><Relationship Id="rId3" Type="http://schemas.openxmlformats.org/officeDocument/2006/relationships/slide" Target="../slides/slide4.xml"/><Relationship Id="rId7" Type="http://schemas.openxmlformats.org/officeDocument/2006/relationships/slide" Target="../slides/slide53.xml"/><Relationship Id="rId2" Type="http://schemas.openxmlformats.org/officeDocument/2006/relationships/slide" Target="../slides/slide5.xml"/><Relationship Id="rId1" Type="http://schemas.openxmlformats.org/officeDocument/2006/relationships/slideMaster" Target="../slideMasters/slideMaster1.xml"/><Relationship Id="rId6" Type="http://schemas.openxmlformats.org/officeDocument/2006/relationships/slide" Target="../slides/slide14.xml"/><Relationship Id="rId5" Type="http://schemas.openxmlformats.org/officeDocument/2006/relationships/slide" Target="../slides/slide3.xml"/><Relationship Id="rId10" Type="http://schemas.openxmlformats.org/officeDocument/2006/relationships/slide" Target="../slides/slide51.xml"/><Relationship Id="rId4" Type="http://schemas.openxmlformats.org/officeDocument/2006/relationships/slide" Target="../slides/slide8.xml"/><Relationship Id="rId9" Type="http://schemas.openxmlformats.org/officeDocument/2006/relationships/slide" Target="../slides/slide36.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google.co.uk/url?sa=i&amp;rct=j&amp;q=ocr+nationals+in+ict+level+02+logo&amp;source=images&amp;cd=&amp;docid=V5m_yCYP-aE2_M&amp;tbnid=DTQOd6LrYrDCGM:&amp;ved=0CAUQjRw&amp;url=http://decv.co.uk/courses/test/&amp;ei=zegkUtL5EcaR0AX1yoCoCA&amp;bvm=bv.51495398,d.d2k&amp;psig=AFQjCNE5H51wUL1lgYhDZQ2VHp_BrKAYtA&amp;ust=1378236999184474" TargetMode="External"/><Relationship Id="rId2" Type="http://schemas.openxmlformats.org/officeDocument/2006/relationships/slide" Target="../slides/slide3.xml"/><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rookeWeston">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latin typeface="Calibri" pitchFamily="34" charset="0"/>
              <a:cs typeface="Calibri" pitchFamily="34" charset="0"/>
            </a:endParaRPr>
          </a:p>
        </p:txBody>
      </p:sp>
      <p:sp>
        <p:nvSpPr>
          <p:cNvPr id="9" name="Title 8"/>
          <p:cNvSpPr>
            <a:spLocks noGrp="1"/>
          </p:cNvSpPr>
          <p:nvPr>
            <p:ph type="ctrTitle"/>
          </p:nvPr>
        </p:nvSpPr>
        <p:spPr>
          <a:xfrm>
            <a:off x="685800" y="214290"/>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latin typeface="Calibri" pitchFamily="34" charset="0"/>
                <a:cs typeface="Calibri" pitchFamily="34" charset="0"/>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17" name="Subtitle 16"/>
          <p:cNvSpPr>
            <a:spLocks noGrp="1"/>
          </p:cNvSpPr>
          <p:nvPr>
            <p:ph type="subTitle" idx="1"/>
          </p:nvPr>
        </p:nvSpPr>
        <p:spPr>
          <a:xfrm>
            <a:off x="871566" y="5515444"/>
            <a:ext cx="7772400" cy="1199704"/>
          </a:xfrm>
        </p:spPr>
        <p:txBody>
          <a:bodyPr lIns="45720" rIns="45720"/>
          <a:lstStyle>
            <a:lvl1pPr marL="0" marR="64008" indent="0" algn="r">
              <a:buNone/>
              <a:defRPr b="1">
                <a:solidFill>
                  <a:schemeClr val="bg1"/>
                </a:solidFill>
                <a:latin typeface="Calibri" pitchFamily="34" charset="0"/>
                <a:cs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Title 6"/>
          <p:cNvSpPr>
            <a:spLocks noGrp="1"/>
          </p:cNvSpPr>
          <p:nvPr>
            <p:ph type="title"/>
          </p:nvPr>
        </p:nvSpPr>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latin typeface="Calibri" pitchFamily="34" charset="0"/>
                <a:cs typeface="Calibri"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latin typeface="Calibri" pitchFamily="34" charset="0"/>
              <a:cs typeface="Calibri" pitchFamily="34" charset="0"/>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latin typeface="Calibri" pitchFamily="34" charset="0"/>
              <a:cs typeface="Calibri" pitchFamily="34" charset="0"/>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LO1 1-7">
    <p:spTree>
      <p:nvGrpSpPr>
        <p:cNvPr id="1" name=""/>
        <p:cNvGrpSpPr/>
        <p:nvPr/>
      </p:nvGrpSpPr>
      <p:grpSpPr>
        <a:xfrm>
          <a:off x="0" y="0"/>
          <a:ext cx="0" cy="0"/>
          <a:chOff x="0" y="0"/>
          <a:chExt cx="0" cy="0"/>
        </a:xfrm>
      </p:grpSpPr>
      <p:sp>
        <p:nvSpPr>
          <p:cNvPr id="6" name="Title 5"/>
          <p:cNvSpPr>
            <a:spLocks noGrp="1"/>
          </p:cNvSpPr>
          <p:nvPr>
            <p:ph type="title"/>
          </p:nvPr>
        </p:nvSpPr>
        <p:spPr>
          <a:xfrm>
            <a:off x="70266" y="72008"/>
            <a:ext cx="8859452" cy="548680"/>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sp>
        <p:nvSpPr>
          <p:cNvPr id="4" name="Round Same Side Corner Rectangle 3">
            <a:hlinkClick r:id="rId2" action="ppaction://hlinksldjump"/>
          </p:cNvPr>
          <p:cNvSpPr/>
          <p:nvPr/>
        </p:nvSpPr>
        <p:spPr>
          <a:xfrm>
            <a:off x="2384802"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6.1</a:t>
            </a:r>
            <a:endParaRPr lang="en-GB" sz="1400" b="1" dirty="0">
              <a:latin typeface="Arial" panose="020B0604020202020204" pitchFamily="34" charset="0"/>
              <a:cs typeface="Arial" panose="020B0604020202020204" pitchFamily="34" charset="0"/>
            </a:endParaRPr>
          </a:p>
        </p:txBody>
      </p:sp>
      <p:sp>
        <p:nvSpPr>
          <p:cNvPr id="5" name="Round Same Side Corner Rectangle 4">
            <a:hlinkClick r:id="rId3" action="ppaction://hlinksldjump"/>
          </p:cNvPr>
          <p:cNvSpPr/>
          <p:nvPr/>
        </p:nvSpPr>
        <p:spPr>
          <a:xfrm>
            <a:off x="202158" y="620688"/>
            <a:ext cx="1201490" cy="357190"/>
          </a:xfrm>
          <a:prstGeom prst="round2SameRect">
            <a:avLst/>
          </a:prstGeom>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Scenario</a:t>
            </a:r>
            <a:endParaRPr lang="en-GB" b="1" dirty="0">
              <a:latin typeface="Arial" panose="020B0604020202020204" pitchFamily="34" charset="0"/>
              <a:cs typeface="Arial" panose="020B0604020202020204" pitchFamily="34" charset="0"/>
            </a:endParaRPr>
          </a:p>
        </p:txBody>
      </p:sp>
      <p:sp>
        <p:nvSpPr>
          <p:cNvPr id="7" name="Round Same Side Corner Rectangle 6">
            <a:hlinkClick r:id="rId4" action="ppaction://hlinksldjump"/>
          </p:cNvPr>
          <p:cNvSpPr/>
          <p:nvPr/>
        </p:nvSpPr>
        <p:spPr>
          <a:xfrm>
            <a:off x="2977361"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6.2</a:t>
            </a:r>
            <a:endParaRPr lang="en-GB" sz="1400" b="1" dirty="0">
              <a:latin typeface="Arial" panose="020B0604020202020204" pitchFamily="34" charset="0"/>
              <a:cs typeface="Arial" panose="020B0604020202020204" pitchFamily="34" charset="0"/>
            </a:endParaRPr>
          </a:p>
        </p:txBody>
      </p:sp>
      <p:sp>
        <p:nvSpPr>
          <p:cNvPr id="8" name="Round Same Side Corner Rectangle 7">
            <a:hlinkClick r:id="rId5" action="ppaction://hlinksldjump"/>
          </p:cNvPr>
          <p:cNvSpPr/>
          <p:nvPr/>
        </p:nvSpPr>
        <p:spPr>
          <a:xfrm>
            <a:off x="1456191" y="620688"/>
            <a:ext cx="876068"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Glossary</a:t>
            </a:r>
            <a:endParaRPr lang="en-GB" sz="2000" b="1" dirty="0">
              <a:latin typeface="Arial" panose="020B0604020202020204" pitchFamily="34" charset="0"/>
              <a:cs typeface="Arial" panose="020B0604020202020204" pitchFamily="34" charset="0"/>
            </a:endParaRPr>
          </a:p>
        </p:txBody>
      </p:sp>
      <p:sp>
        <p:nvSpPr>
          <p:cNvPr id="11" name="Round Same Side Corner Rectangle 10">
            <a:hlinkClick r:id="rId6" action="ppaction://hlinksldjump"/>
          </p:cNvPr>
          <p:cNvSpPr/>
          <p:nvPr/>
        </p:nvSpPr>
        <p:spPr>
          <a:xfrm>
            <a:off x="3569920"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6.3</a:t>
            </a:r>
            <a:endParaRPr lang="en-GB" sz="1400" b="1" dirty="0">
              <a:latin typeface="Arial" panose="020B0604020202020204" pitchFamily="34" charset="0"/>
              <a:cs typeface="Arial" panose="020B0604020202020204" pitchFamily="34" charset="0"/>
            </a:endParaRPr>
          </a:p>
        </p:txBody>
      </p:sp>
      <p:sp>
        <p:nvSpPr>
          <p:cNvPr id="14" name="Round Same Side Corner Rectangle 13">
            <a:hlinkClick r:id="rId7" action="ppaction://hlinksldjump"/>
          </p:cNvPr>
          <p:cNvSpPr/>
          <p:nvPr userDrawn="1"/>
        </p:nvSpPr>
        <p:spPr>
          <a:xfrm>
            <a:off x="5940152" y="620688"/>
            <a:ext cx="1224136"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Exam Question</a:t>
            </a:r>
            <a:endParaRPr lang="en-GB" sz="2000" b="1" dirty="0">
              <a:latin typeface="Arial" panose="020B0604020202020204" pitchFamily="34" charset="0"/>
              <a:cs typeface="Arial" panose="020B0604020202020204" pitchFamily="34" charset="0"/>
            </a:endParaRPr>
          </a:p>
        </p:txBody>
      </p:sp>
      <p:sp>
        <p:nvSpPr>
          <p:cNvPr id="10" name="Round Same Side Corner Rectangle 9">
            <a:hlinkClick r:id="rId8" action="ppaction://hlinksldjump"/>
          </p:cNvPr>
          <p:cNvSpPr/>
          <p:nvPr userDrawn="1"/>
        </p:nvSpPr>
        <p:spPr>
          <a:xfrm>
            <a:off x="4162479" y="62353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6.4</a:t>
            </a:r>
            <a:endParaRPr lang="en-GB" sz="1400" b="1" dirty="0">
              <a:latin typeface="Arial" panose="020B0604020202020204" pitchFamily="34" charset="0"/>
              <a:cs typeface="Arial" panose="020B0604020202020204" pitchFamily="34" charset="0"/>
            </a:endParaRPr>
          </a:p>
        </p:txBody>
      </p:sp>
      <p:sp>
        <p:nvSpPr>
          <p:cNvPr id="12" name="Round Same Side Corner Rectangle 11">
            <a:hlinkClick r:id="rId9" action="ppaction://hlinksldjump"/>
          </p:cNvPr>
          <p:cNvSpPr/>
          <p:nvPr userDrawn="1"/>
        </p:nvSpPr>
        <p:spPr>
          <a:xfrm>
            <a:off x="4755038" y="62353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6.5</a:t>
            </a:r>
            <a:endParaRPr lang="en-GB" sz="1400" b="1" dirty="0">
              <a:latin typeface="Arial" panose="020B0604020202020204" pitchFamily="34" charset="0"/>
              <a:cs typeface="Arial" panose="020B0604020202020204" pitchFamily="34" charset="0"/>
            </a:endParaRPr>
          </a:p>
        </p:txBody>
      </p:sp>
      <p:sp>
        <p:nvSpPr>
          <p:cNvPr id="13" name="Round Same Side Corner Rectangle 12">
            <a:hlinkClick r:id="rId10" action="ppaction://hlinksldjump"/>
          </p:cNvPr>
          <p:cNvSpPr/>
          <p:nvPr userDrawn="1"/>
        </p:nvSpPr>
        <p:spPr>
          <a:xfrm>
            <a:off x="5347597" y="62353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6.6</a:t>
            </a:r>
            <a:endParaRPr lang="en-GB" sz="1400" b="1" dirty="0">
              <a:latin typeface="Arial" panose="020B0604020202020204" pitchFamily="34" charset="0"/>
              <a:cs typeface="Arial" panose="020B0604020202020204" pitchFamily="34" charset="0"/>
            </a:endParaRPr>
          </a:p>
        </p:txBody>
      </p:sp>
      <p:sp>
        <p:nvSpPr>
          <p:cNvPr id="15" name="Content Placeholder 1"/>
          <p:cNvSpPr txBox="1">
            <a:spLocks/>
          </p:cNvSpPr>
          <p:nvPr/>
        </p:nvSpPr>
        <p:spPr>
          <a:xfrm>
            <a:off x="177105" y="983578"/>
            <a:ext cx="8752613" cy="5757790"/>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6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LO1 8-14">
    <p:spTree>
      <p:nvGrpSpPr>
        <p:cNvPr id="1" name=""/>
        <p:cNvGrpSpPr/>
        <p:nvPr/>
      </p:nvGrpSpPr>
      <p:grpSpPr>
        <a:xfrm>
          <a:off x="0" y="0"/>
          <a:ext cx="0" cy="0"/>
          <a:chOff x="0" y="0"/>
          <a:chExt cx="0" cy="0"/>
        </a:xfrm>
      </p:grpSpPr>
      <p:sp>
        <p:nvSpPr>
          <p:cNvPr id="6" name="Title 5"/>
          <p:cNvSpPr>
            <a:spLocks noGrp="1"/>
          </p:cNvSpPr>
          <p:nvPr>
            <p:ph type="title"/>
          </p:nvPr>
        </p:nvSpPr>
        <p:spPr>
          <a:xfrm>
            <a:off x="214282" y="-117500"/>
            <a:ext cx="8229600" cy="857256"/>
          </a:xfrm>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a:p>
        </p:txBody>
      </p:sp>
      <p:sp>
        <p:nvSpPr>
          <p:cNvPr id="4" name="Round Same Side Corner Rectangle 3">
            <a:hlinkClick r:id="" action="ppaction://noaction"/>
          </p:cNvPr>
          <p:cNvSpPr/>
          <p:nvPr/>
        </p:nvSpPr>
        <p:spPr>
          <a:xfrm>
            <a:off x="3312750" y="720054"/>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12</a:t>
            </a:r>
            <a:endParaRPr lang="en-GB" b="1" dirty="0"/>
          </a:p>
        </p:txBody>
      </p:sp>
      <p:sp>
        <p:nvSpPr>
          <p:cNvPr id="5" name="Round Same Side Corner Rectangle 4">
            <a:hlinkClick r:id="rId2" action="ppaction://hlinksldjump"/>
          </p:cNvPr>
          <p:cNvSpPr/>
          <p:nvPr/>
        </p:nvSpPr>
        <p:spPr>
          <a:xfrm>
            <a:off x="311404" y="717964"/>
            <a:ext cx="1643074" cy="357190"/>
          </a:xfrm>
          <a:prstGeom prst="round2SameRect">
            <a:avLst/>
          </a:prstGeom>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GB" b="1" dirty="0" smtClean="0"/>
              <a:t>Assignment</a:t>
            </a:r>
            <a:endParaRPr lang="en-GB" b="1" dirty="0"/>
          </a:p>
        </p:txBody>
      </p:sp>
      <p:sp>
        <p:nvSpPr>
          <p:cNvPr id="8" name="Round Same Side Corner Rectangle 7">
            <a:hlinkClick r:id="" action="ppaction://noaction"/>
          </p:cNvPr>
          <p:cNvSpPr/>
          <p:nvPr/>
        </p:nvSpPr>
        <p:spPr>
          <a:xfrm>
            <a:off x="2027211" y="720054"/>
            <a:ext cx="468519"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000" b="1" dirty="0" smtClean="0"/>
              <a:t>LO1</a:t>
            </a:r>
            <a:endParaRPr lang="en-GB" sz="1400" b="1" dirty="0"/>
          </a:p>
        </p:txBody>
      </p:sp>
      <p:sp>
        <p:nvSpPr>
          <p:cNvPr id="7" name="Round Same Side Corner Rectangle 6">
            <a:hlinkClick r:id="" action="ppaction://noaction"/>
          </p:cNvPr>
          <p:cNvSpPr/>
          <p:nvPr/>
        </p:nvSpPr>
        <p:spPr>
          <a:xfrm>
            <a:off x="3780758"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13</a:t>
            </a:r>
            <a:endParaRPr lang="en-GB" b="1" dirty="0"/>
          </a:p>
        </p:txBody>
      </p:sp>
      <p:sp>
        <p:nvSpPr>
          <p:cNvPr id="10" name="Round Same Side Corner Rectangle 9">
            <a:hlinkClick r:id="" action="ppaction://noaction"/>
          </p:cNvPr>
          <p:cNvSpPr/>
          <p:nvPr/>
        </p:nvSpPr>
        <p:spPr>
          <a:xfrm>
            <a:off x="4248766"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14</a:t>
            </a:r>
            <a:endParaRPr lang="en-GB" b="1" dirty="0"/>
          </a:p>
        </p:txBody>
      </p:sp>
      <p:sp>
        <p:nvSpPr>
          <p:cNvPr id="11" name="Round Same Side Corner Rectangle 10">
            <a:hlinkClick r:id="" action="ppaction://noaction"/>
          </p:cNvPr>
          <p:cNvSpPr/>
          <p:nvPr/>
        </p:nvSpPr>
        <p:spPr>
          <a:xfrm>
            <a:off x="4716862"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15</a:t>
            </a:r>
            <a:endParaRPr lang="en-GB" b="1" dirty="0"/>
          </a:p>
        </p:txBody>
      </p:sp>
      <p:sp>
        <p:nvSpPr>
          <p:cNvPr id="12" name="Round Same Side Corner Rectangle 11">
            <a:hlinkClick r:id="" action="ppaction://noaction"/>
          </p:cNvPr>
          <p:cNvSpPr/>
          <p:nvPr/>
        </p:nvSpPr>
        <p:spPr>
          <a:xfrm>
            <a:off x="5195564"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16</a:t>
            </a:r>
            <a:endParaRPr lang="en-GB" b="1" dirty="0"/>
          </a:p>
        </p:txBody>
      </p:sp>
      <p:sp>
        <p:nvSpPr>
          <p:cNvPr id="16" name="Round Same Side Corner Rectangle 15">
            <a:hlinkClick r:id="" action="ppaction://noaction"/>
          </p:cNvPr>
          <p:cNvSpPr/>
          <p:nvPr/>
        </p:nvSpPr>
        <p:spPr>
          <a:xfrm>
            <a:off x="5663995"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17</a:t>
            </a:r>
            <a:endParaRPr lang="en-GB" b="1" dirty="0"/>
          </a:p>
        </p:txBody>
      </p:sp>
      <p:sp>
        <p:nvSpPr>
          <p:cNvPr id="17" name="Round Same Side Corner Rectangle 16">
            <a:hlinkClick r:id="" action="ppaction://noaction"/>
          </p:cNvPr>
          <p:cNvSpPr/>
          <p:nvPr/>
        </p:nvSpPr>
        <p:spPr>
          <a:xfrm>
            <a:off x="6132426"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18</a:t>
            </a:r>
            <a:endParaRPr lang="en-GB" b="1" dirty="0"/>
          </a:p>
        </p:txBody>
      </p:sp>
      <p:sp>
        <p:nvSpPr>
          <p:cNvPr id="20" name="Round Same Side Corner Rectangle 19">
            <a:hlinkClick r:id="" action="ppaction://noaction"/>
          </p:cNvPr>
          <p:cNvSpPr/>
          <p:nvPr/>
        </p:nvSpPr>
        <p:spPr>
          <a:xfrm>
            <a:off x="2567651" y="729079"/>
            <a:ext cx="672668"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000" b="1" dirty="0" smtClean="0"/>
              <a:t>1-11</a:t>
            </a:r>
            <a:endParaRPr lang="en-GB" sz="1400" b="1" dirty="0"/>
          </a:p>
        </p:txBody>
      </p:sp>
      <p:pic>
        <p:nvPicPr>
          <p:cNvPr id="14" name="Picture 7" descr="http://decv.co.uk/wp-content/uploads/2013/02/OCR-Logo-300x139.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2084" y="0"/>
            <a:ext cx="1571916" cy="728321"/>
          </a:xfrm>
          <a:prstGeom prst="rect">
            <a:avLst/>
          </a:prstGeom>
          <a:noFill/>
          <a:extLst>
            <a:ext uri="{909E8E84-426E-40DD-AFC4-6F175D3DCCD1}">
              <a14:hiddenFill xmlns:a14="http://schemas.microsoft.com/office/drawing/2010/main">
                <a:solidFill>
                  <a:srgbClr val="FFFFFF"/>
                </a:solidFill>
              </a14:hiddenFill>
            </a:ext>
          </a:extLst>
        </p:spPr>
      </p:pic>
      <p:sp>
        <p:nvSpPr>
          <p:cNvPr id="15" name="Round Same Side Corner Rectangle 14">
            <a:hlinkClick r:id="" action="ppaction://noaction"/>
          </p:cNvPr>
          <p:cNvSpPr/>
          <p:nvPr userDrawn="1"/>
        </p:nvSpPr>
        <p:spPr>
          <a:xfrm>
            <a:off x="3312750" y="720054"/>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12</a:t>
            </a:r>
            <a:endParaRPr lang="en-GB" b="1" dirty="0"/>
          </a:p>
        </p:txBody>
      </p:sp>
      <p:sp>
        <p:nvSpPr>
          <p:cNvPr id="18" name="Round Same Side Corner Rectangle 17">
            <a:hlinkClick r:id="rId2" action="ppaction://hlinksldjump"/>
          </p:cNvPr>
          <p:cNvSpPr/>
          <p:nvPr userDrawn="1"/>
        </p:nvSpPr>
        <p:spPr>
          <a:xfrm>
            <a:off x="311404" y="717964"/>
            <a:ext cx="1643074" cy="357190"/>
          </a:xfrm>
          <a:prstGeom prst="round2SameRect">
            <a:avLst/>
          </a:prstGeom>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GB" b="1" dirty="0" smtClean="0"/>
              <a:t>Assignment</a:t>
            </a:r>
            <a:endParaRPr lang="en-GB" b="1" dirty="0"/>
          </a:p>
        </p:txBody>
      </p:sp>
      <p:sp>
        <p:nvSpPr>
          <p:cNvPr id="19" name="Round Same Side Corner Rectangle 18">
            <a:hlinkClick r:id="" action="ppaction://noaction"/>
          </p:cNvPr>
          <p:cNvSpPr/>
          <p:nvPr userDrawn="1"/>
        </p:nvSpPr>
        <p:spPr>
          <a:xfrm>
            <a:off x="2027211" y="720054"/>
            <a:ext cx="468519"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000" b="1" dirty="0" smtClean="0"/>
              <a:t>LO1</a:t>
            </a:r>
            <a:endParaRPr lang="en-GB" sz="1400" b="1" dirty="0"/>
          </a:p>
        </p:txBody>
      </p:sp>
      <p:sp>
        <p:nvSpPr>
          <p:cNvPr id="21" name="Round Same Side Corner Rectangle 20">
            <a:hlinkClick r:id="" action="ppaction://noaction"/>
          </p:cNvPr>
          <p:cNvSpPr/>
          <p:nvPr userDrawn="1"/>
        </p:nvSpPr>
        <p:spPr>
          <a:xfrm>
            <a:off x="3780758"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13</a:t>
            </a:r>
            <a:endParaRPr lang="en-GB" b="1" dirty="0"/>
          </a:p>
        </p:txBody>
      </p:sp>
      <p:sp>
        <p:nvSpPr>
          <p:cNvPr id="22" name="Round Same Side Corner Rectangle 21">
            <a:hlinkClick r:id="" action="ppaction://noaction"/>
          </p:cNvPr>
          <p:cNvSpPr/>
          <p:nvPr userDrawn="1"/>
        </p:nvSpPr>
        <p:spPr>
          <a:xfrm>
            <a:off x="4248766"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14</a:t>
            </a:r>
            <a:endParaRPr lang="en-GB" b="1" dirty="0"/>
          </a:p>
        </p:txBody>
      </p:sp>
      <p:sp>
        <p:nvSpPr>
          <p:cNvPr id="23" name="Round Same Side Corner Rectangle 22">
            <a:hlinkClick r:id="" action="ppaction://noaction"/>
          </p:cNvPr>
          <p:cNvSpPr/>
          <p:nvPr userDrawn="1"/>
        </p:nvSpPr>
        <p:spPr>
          <a:xfrm>
            <a:off x="4716862"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15</a:t>
            </a:r>
            <a:endParaRPr lang="en-GB" b="1" dirty="0"/>
          </a:p>
        </p:txBody>
      </p:sp>
      <p:sp>
        <p:nvSpPr>
          <p:cNvPr id="24" name="Round Same Side Corner Rectangle 23">
            <a:hlinkClick r:id="" action="ppaction://noaction"/>
          </p:cNvPr>
          <p:cNvSpPr/>
          <p:nvPr userDrawn="1"/>
        </p:nvSpPr>
        <p:spPr>
          <a:xfrm>
            <a:off x="5195564"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16</a:t>
            </a:r>
            <a:endParaRPr lang="en-GB" b="1" dirty="0"/>
          </a:p>
        </p:txBody>
      </p:sp>
      <p:sp>
        <p:nvSpPr>
          <p:cNvPr id="25" name="Round Same Side Corner Rectangle 24">
            <a:hlinkClick r:id="" action="ppaction://noaction"/>
          </p:cNvPr>
          <p:cNvSpPr/>
          <p:nvPr userDrawn="1"/>
        </p:nvSpPr>
        <p:spPr>
          <a:xfrm>
            <a:off x="5663995"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17</a:t>
            </a:r>
            <a:endParaRPr lang="en-GB" b="1" dirty="0"/>
          </a:p>
        </p:txBody>
      </p:sp>
      <p:sp>
        <p:nvSpPr>
          <p:cNvPr id="26" name="Round Same Side Corner Rectangle 25">
            <a:hlinkClick r:id="" action="ppaction://noaction"/>
          </p:cNvPr>
          <p:cNvSpPr/>
          <p:nvPr userDrawn="1"/>
        </p:nvSpPr>
        <p:spPr>
          <a:xfrm>
            <a:off x="6132426"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18</a:t>
            </a:r>
            <a:endParaRPr lang="en-GB" b="1" dirty="0"/>
          </a:p>
        </p:txBody>
      </p:sp>
      <p:sp>
        <p:nvSpPr>
          <p:cNvPr id="27" name="Round Same Side Corner Rectangle 26">
            <a:hlinkClick r:id="" action="ppaction://noaction"/>
          </p:cNvPr>
          <p:cNvSpPr/>
          <p:nvPr userDrawn="1"/>
        </p:nvSpPr>
        <p:spPr>
          <a:xfrm>
            <a:off x="2567651" y="729079"/>
            <a:ext cx="672668"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000" b="1" dirty="0" smtClean="0"/>
              <a:t>1-11</a:t>
            </a:r>
            <a:endParaRPr lang="en-GB" sz="1400" b="1" dirty="0"/>
          </a:p>
        </p:txBody>
      </p:sp>
      <p:pic>
        <p:nvPicPr>
          <p:cNvPr id="28" name="Picture 7" descr="http://decv.co.uk/wp-content/uploads/2013/02/OCR-Logo-300x139.gif">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72084" y="0"/>
            <a:ext cx="1571916" cy="728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97259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ssignment">
    <p:spTree>
      <p:nvGrpSpPr>
        <p:cNvPr id="1" name=""/>
        <p:cNvGrpSpPr/>
        <p:nvPr/>
      </p:nvGrpSpPr>
      <p:grpSpPr>
        <a:xfrm>
          <a:off x="0" y="0"/>
          <a:ext cx="0" cy="0"/>
          <a:chOff x="0" y="0"/>
          <a:chExt cx="0" cy="0"/>
        </a:xfrm>
      </p:grpSpPr>
      <p:sp>
        <p:nvSpPr>
          <p:cNvPr id="6" name="Title 5"/>
          <p:cNvSpPr>
            <a:spLocks noGrp="1"/>
          </p:cNvSpPr>
          <p:nvPr>
            <p:ph type="title"/>
          </p:nvPr>
        </p:nvSpPr>
        <p:spPr>
          <a:xfrm>
            <a:off x="214282" y="-117500"/>
            <a:ext cx="8229600" cy="857256"/>
          </a:xfrm>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a:p>
        </p:txBody>
      </p:sp>
    </p:spTree>
    <p:extLst>
      <p:ext uri="{BB962C8B-B14F-4D97-AF65-F5344CB8AC3E}">
        <p14:creationId xmlns:p14="http://schemas.microsoft.com/office/powerpoint/2010/main" val="428938571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13648" y="5937012"/>
            <a:ext cx="3203848"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12" name="Freeform 11"/>
          <p:cNvSpPr>
            <a:spLocks/>
          </p:cNvSpPr>
          <p:nvPr/>
        </p:nvSpPr>
        <p:spPr bwMode="auto">
          <a:xfrm>
            <a:off x="1" y="5924550"/>
            <a:ext cx="2339752"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14" name="Right Triangle 13"/>
          <p:cNvSpPr>
            <a:spLocks/>
          </p:cNvSpPr>
          <p:nvPr/>
        </p:nvSpPr>
        <p:spPr bwMode="auto">
          <a:xfrm>
            <a:off x="-6042" y="5949279"/>
            <a:ext cx="1913746" cy="922841"/>
          </a:xfrm>
          <a:prstGeom prst="rtTriangle">
            <a:avLst/>
          </a:prstGeom>
          <a:blipFill>
            <a:blip r:embed="rId8" cstate="print">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latin typeface="Calibri" pitchFamily="34" charset="0"/>
              <a:cs typeface="Calibri" pitchFamily="34" charset="0"/>
            </a:endParaRPr>
          </a:p>
        </p:txBody>
      </p:sp>
      <p:cxnSp>
        <p:nvCxnSpPr>
          <p:cNvPr id="15" name="Straight Connector 14"/>
          <p:cNvCxnSpPr>
            <a:stCxn id="14" idx="0"/>
            <a:endCxn id="14" idx="4"/>
          </p:cNvCxnSpPr>
          <p:nvPr/>
        </p:nvCxnSpPr>
        <p:spPr>
          <a:xfrm rot="16200000" flipH="1">
            <a:off x="489410" y="5453826"/>
            <a:ext cx="922841" cy="1913746"/>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4"/>
            <a:ext cx="8229600" cy="857256"/>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000108"/>
            <a:ext cx="8229600" cy="4929222"/>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1" r:id="rId4"/>
    <p:sldLayoutId id="2147483712" r:id="rId5"/>
    <p:sldLayoutId id="2147483713" r:id="rId6"/>
  </p:sldLayoutIdLst>
  <p:timing>
    <p:tnLst>
      <p:par>
        <p:cTn id="1" dur="indefinite" restart="never" nodeType="tmRoot"/>
      </p:par>
    </p:tnLst>
  </p:timing>
  <p:txStyles>
    <p:title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p:titleStyle>
    <p:bodyStyle>
      <a:lvl1pPr marL="365760" indent="-256032" algn="l" rtl="0" eaLnBrk="1" latinLnBrk="0" hangingPunct="1">
        <a:spcBef>
          <a:spcPts val="0"/>
        </a:spcBef>
        <a:spcAft>
          <a:spcPts val="600"/>
        </a:spcAft>
        <a:buClr>
          <a:schemeClr val="accent1"/>
        </a:buClr>
        <a:buSzPct val="68000"/>
        <a:buFont typeface="Wingdings 3"/>
        <a:buChar char=""/>
        <a:defRPr kumimoji="0" sz="2700" kern="1200">
          <a:solidFill>
            <a:schemeClr val="tx1"/>
          </a:solidFill>
          <a:latin typeface="Calibri" pitchFamily="34" charset="0"/>
          <a:ea typeface="+mn-ea"/>
          <a:cs typeface="Calibri" pitchFamily="34" charset="0"/>
        </a:defRPr>
      </a:lvl1pPr>
      <a:lvl2pPr marL="621792" indent="-228600" algn="l" rtl="0" eaLnBrk="1" latinLnBrk="0" hangingPunct="1">
        <a:spcBef>
          <a:spcPts val="0"/>
        </a:spcBef>
        <a:spcAft>
          <a:spcPts val="600"/>
        </a:spcAft>
        <a:buClr>
          <a:schemeClr val="accent1"/>
        </a:buClr>
        <a:buFont typeface="Verdana"/>
        <a:buChar char="◦"/>
        <a:defRPr kumimoji="0" sz="2300" kern="1200">
          <a:solidFill>
            <a:schemeClr val="tx1"/>
          </a:solidFill>
          <a:latin typeface="Calibri" pitchFamily="34" charset="0"/>
          <a:ea typeface="+mn-ea"/>
          <a:cs typeface="Calibri" pitchFamily="34" charset="0"/>
        </a:defRPr>
      </a:lvl2pPr>
      <a:lvl3pPr marL="859536" indent="-228600" algn="l" rtl="0" eaLnBrk="1" latinLnBrk="0" hangingPunct="1">
        <a:spcBef>
          <a:spcPts val="0"/>
        </a:spcBef>
        <a:spcAft>
          <a:spcPts val="600"/>
        </a:spcAft>
        <a:buClr>
          <a:schemeClr val="accent2"/>
        </a:buClr>
        <a:buSzPct val="100000"/>
        <a:buFont typeface="Wingdings 2"/>
        <a:buChar char=""/>
        <a:defRPr kumimoji="0" sz="2100" kern="1200">
          <a:solidFill>
            <a:schemeClr val="tx1"/>
          </a:solidFill>
          <a:latin typeface="Calibri" pitchFamily="34" charset="0"/>
          <a:ea typeface="+mn-ea"/>
          <a:cs typeface="Calibri" pitchFamily="34" charset="0"/>
        </a:defRPr>
      </a:lvl3pPr>
      <a:lvl4pPr marL="1143000" indent="-228600" algn="l" rtl="0" eaLnBrk="1" latinLnBrk="0" hangingPunct="1">
        <a:spcBef>
          <a:spcPts val="0"/>
        </a:spcBef>
        <a:spcAft>
          <a:spcPts val="600"/>
        </a:spcAft>
        <a:buClr>
          <a:schemeClr val="accent2"/>
        </a:buClr>
        <a:buFont typeface="Wingdings 2"/>
        <a:buChar char=""/>
        <a:defRPr kumimoji="0" sz="1900" kern="1200">
          <a:solidFill>
            <a:schemeClr val="tx1"/>
          </a:solidFill>
          <a:latin typeface="Calibri" pitchFamily="34" charset="0"/>
          <a:ea typeface="+mn-ea"/>
          <a:cs typeface="Calibri" pitchFamily="34" charset="0"/>
        </a:defRPr>
      </a:lvl4pPr>
      <a:lvl5pPr marL="1371600" indent="-228600" algn="l" rtl="0" eaLnBrk="1" latinLnBrk="0" hangingPunct="1">
        <a:spcBef>
          <a:spcPts val="0"/>
        </a:spcBef>
        <a:spcAft>
          <a:spcPts val="600"/>
        </a:spcAft>
        <a:buClr>
          <a:schemeClr val="accent2"/>
        </a:buClr>
        <a:buFont typeface="Wingdings 2"/>
        <a:buChar char=""/>
        <a:defRPr kumimoji="0" sz="1800" kern="1200">
          <a:solidFill>
            <a:schemeClr val="tx1"/>
          </a:solidFill>
          <a:latin typeface="Calibri" pitchFamily="34" charset="0"/>
          <a:ea typeface="+mn-ea"/>
          <a:cs typeface="Calibri"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theguardian.com/technology/2016/feb/28/what-happened-after-ashley-madison-was-hacked"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www.washingtonpost.com/news/worldviews/wp/2016/04/05/the-panama-papers-are-having-a-huge-impact-on-tiny-iceland/" TargetMode="External"/><Relationship Id="rId5" Type="http://schemas.openxmlformats.org/officeDocument/2006/relationships/hyperlink" Target="http://www.telegraph.co.uk/expat/money/panama-papers-leak-will-have-negative-impact-on-expat-banking-op/" TargetMode="Externa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www.businessweek.com/articles/2012-03-14/inside-the-chinese-boom-in-corporate-espionage" TargetMode="External"/><Relationship Id="rId5" Type="http://schemas.openxmlformats.org/officeDocument/2006/relationships/hyperlink" Target="http://www.standard.co.uk/news/uk/bank-customers-fury-as-money-vanishes-from-accounts-in-cyber-monday-crash-8979374.html" TargetMode="Externa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hyperlink" Target="http://wikileaks.org/wiki/Switzerland:_A_parasite_feeding_on_developing_world?" TargetMode="External"/><Relationship Id="rId3" Type="http://schemas.openxmlformats.org/officeDocument/2006/relationships/image" Target="../media/image5.png"/><Relationship Id="rId7" Type="http://schemas.openxmlformats.org/officeDocument/2006/relationships/hyperlink" Target="http://www.telegraph.co.uk/news/uknews/1573380/Doing-a-Ratner-and-other-famous-gaffes.html"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www.hngn.com/articles/167934/20160111/st-louis-cardinals-houston-astros-computer-hacking-case-corporate-espionage-in-the-mlb-and-how-gm-jeff-luhnow-could-have-avoided-it.htm" TargetMode="External"/><Relationship Id="rId5" Type="http://schemas.openxmlformats.org/officeDocument/2006/relationships/hyperlink" Target="http://www.bloomberg.com/news/photo-essays/2011-09-20/famous-cases-of-corporate-espionage" TargetMode="External"/><Relationship Id="rId4" Type="http://schemas.openxmlformats.org/officeDocument/2006/relationships/image" Target="../media/image6.png"/><Relationship Id="rId9" Type="http://schemas.openxmlformats.org/officeDocument/2006/relationships/hyperlink" Target="http://uk.reuters.com/article/2013/08/07/uk-usa-wikileaks-manning-idUKBRE97610020130807"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www.cnet.com/news/ebay-hacked-requests-all-users-change-passwords/" TargetMode="External"/><Relationship Id="rId3" Type="http://schemas.openxmlformats.org/officeDocument/2006/relationships/image" Target="../media/image5.png"/><Relationship Id="rId7" Type="http://schemas.openxmlformats.org/officeDocument/2006/relationships/hyperlink" Target="http://www.bbc.com/news/world-us-canada-23123964"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s://www.theguardian.com/environment/2014/dec/22/uk-nuclear-power-generator-monitors-situation-hacking-south-korean-operator" TargetMode="External"/><Relationship Id="rId5" Type="http://schemas.openxmlformats.org/officeDocument/2006/relationships/hyperlink" Target="http://www.telegraph.co.uk/news/worldnews/asia/afghanistan/8070253/Wikileaks-10-greatest-stories.html" TargetMode="Externa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hyperlink" Target="http://www.ageuk.org.uk/home-and-care/home-safety-and-security/crime-prevention/"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hyperlink" Target="http://www.environment-agency.gov.uk/homeandleisure/floods/31644.aspx"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hyperlink" Target="http://english.cri.cn/6909/2013/11/14/3123s798604.htm"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8" Type="http://schemas.openxmlformats.org/officeDocument/2006/relationships/hyperlink" Target="Policies/LO6%20-%20IT%20Security%20Policy%20-%20Asda.docx" TargetMode="External"/><Relationship Id="rId13" Type="http://schemas.openxmlformats.org/officeDocument/2006/relationships/image" Target="../media/image6.png"/><Relationship Id="rId3" Type="http://schemas.openxmlformats.org/officeDocument/2006/relationships/hyperlink" Target="LO3%20-%20Task%201%20-%20Report%20on%20Effective%20IT%20Security%20Policies.docx" TargetMode="External"/><Relationship Id="rId7" Type="http://schemas.openxmlformats.org/officeDocument/2006/relationships/hyperlink" Target="Policies/LO6%20-%20IT%20Security%20Policy%20-%20Princeton%20University.docx" TargetMode="External"/><Relationship Id="rId12"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hyperlink" Target="Policies/LO6%20-%20IT%20Security%20Policy%20-%20Greggs.docx" TargetMode="External"/><Relationship Id="rId11" Type="http://schemas.openxmlformats.org/officeDocument/2006/relationships/hyperlink" Target="Policies/LO6%20-%20IT%20Security%20Policy%20-%20Subway.docx" TargetMode="External"/><Relationship Id="rId5" Type="http://schemas.openxmlformats.org/officeDocument/2006/relationships/hyperlink" Target="Policies/LO6%20-%20IT%20Security%20Policy%20-%20Co-op.doc" TargetMode="External"/><Relationship Id="rId10" Type="http://schemas.openxmlformats.org/officeDocument/2006/relationships/hyperlink" Target="Policies/LO6%20-%20IT%20Security%20Policy%20-%20Morrisons.xps" TargetMode="External"/><Relationship Id="rId4" Type="http://schemas.openxmlformats.org/officeDocument/2006/relationships/hyperlink" Target="Policies/LO6%20-%20IT%20Security%20Policy%20-%20Bath%20University.docx" TargetMode="External"/><Relationship Id="rId9" Type="http://schemas.openxmlformats.org/officeDocument/2006/relationships/hyperlink" Target="Policies/LO6%20-%20IT%20Security%20Policy%20-%20McDonalds.docx"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staffmonitoring.com/P32/stats.htm"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LO3%20-%20Task%201%20-%20Report%20on%20Effective%20IT%20Security%20Policies.docx"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www.cisco.com/en/US/solutions/collateral/ns170/ns896/ns895/white_paper_c11-499060.htmlhttp:/www.staffmonitoring.com/P32/stats.htm"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LO3%20-%20Task%201%20-%20Report%20on%20Effective%20IT%20Security%20Policies.docx"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theguardian.com/housing-network/2012/dec/17/ban-staff-email-halton-housing-trust" TargetMode="External"/><Relationship Id="rId7"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hyperlink" Target="LO3%20-%20Task%201%20-%20Report%20on%20Effective%20IT%20Security%20Policies.docx" TargetMode="External"/><Relationship Id="rId4" Type="http://schemas.openxmlformats.org/officeDocument/2006/relationships/hyperlink" Target="http://www.foxrothschild.com/newspubs/newspubsArticle.aspx?id=6556"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acas.org.uk/index.aspx?articleid=4023" TargetMode="External"/><Relationship Id="rId7"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hyperlink" Target="LO3%20-%20Task%201%20-%20Report%20on%20Effective%20IT%20Security%20Policies.docx" TargetMode="External"/><Relationship Id="rId4" Type="http://schemas.openxmlformats.org/officeDocument/2006/relationships/hyperlink" Target="http://www.usatoday.com/story/money/columnist/kay/2013/06/08/at-work-office-cyberbullies/2398671/"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zdnet.com/excess-privilege-makes-companies-and-data-insecure-7000022231/" TargetMode="External"/><Relationship Id="rId7"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hyperlink" Target="LO3%20-%20Task%201%20-%20Report%20on%20Effective%20IT%20Security%20Policies.docx" TargetMode="External"/><Relationship Id="rId4" Type="http://schemas.openxmlformats.org/officeDocument/2006/relationships/hyperlink" Target="http://www.computerweekly.com/news/2240111956/One-in-four-IT-security-staff-abuse-admin-rights-survey-shows"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computerweekly.com/opinion/RBS-and-the-high-cost-of-failures-to-business-reputation" TargetMode="External"/><Relationship Id="rId7"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hyperlink" Target="LO3%20-%20Task%201%20-%20Report%20on%20Effective%20IT%20Security%20Policies.docx" TargetMode="External"/><Relationship Id="rId4" Type="http://schemas.openxmlformats.org/officeDocument/2006/relationships/hyperlink" Target="http://www.businessinsider.com/playstation-network-outage-could-cost-sony-24-billion-2011-4"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theguardian.com/media-network/media-network-blog/2013/jun/06/cost-security-breach-business" TargetMode="External"/><Relationship Id="rId7"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hyperlink" Target="LO3%20-%20Task%201%20-%20Report%20on%20Effective%20IT%20Security%20Policies.docx" TargetMode="External"/><Relationship Id="rId5" Type="http://schemas.openxmlformats.org/officeDocument/2006/relationships/hyperlink" Target="http://www.theguardian.com/education/2012/jan/23/teacher-misconduct-cases-facebook" TargetMode="External"/><Relationship Id="rId4" Type="http://schemas.openxmlformats.org/officeDocument/2006/relationships/hyperlink" Target="http://finance.yahoo.com/news/67-bosses-caught-employees-looking-070000946.html"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theguardian.com/technology/2011/jun/01/man-uses-app-track-alleged-laptop-thief" TargetMode="External"/><Relationship Id="rId7"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hyperlink" Target="LO3%20-%20Task%201%20-%20Report%20on%20Effective%20IT%20Security%20Policies.docx" TargetMode="External"/><Relationship Id="rId5" Type="http://schemas.openxmlformats.org/officeDocument/2006/relationships/hyperlink" Target="http://www.theguardian.com/media-network/partner-zone-microsoft/why-businesses-switching-cloud-computing" TargetMode="External"/><Relationship Id="rId4" Type="http://schemas.openxmlformats.org/officeDocument/2006/relationships/hyperlink" Target="http://www.theguardian.com/housing-network/2013/may/23/five-steps-improve-data-security"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theguardian.com/ict-leadership/top-ten-tips-to-reduce-your-ict-spend" TargetMode="External"/><Relationship Id="rId7"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hyperlink" Target="LO3%20-%20Task%201%20-%20Report%20on%20Effective%20IT%20Security%20Policies.docx" TargetMode="External"/><Relationship Id="rId5" Type="http://schemas.openxmlformats.org/officeDocument/2006/relationships/hyperlink" Target="http://greenliving.lovetoknow.com/Computer_Recycling_Statistics" TargetMode="External"/><Relationship Id="rId4" Type="http://schemas.openxmlformats.org/officeDocument/2006/relationships/hyperlink" Target="http://compreviews.about.com/od/general/a/UpgradeReplace.htm"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ww.pcworld.com/article/2047667/how-to-solve-the-10-most-common-tech-support-problems-yourself.html"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www.theguardian.com/media-network/media-network-blog/2013/mar/19/bring-your-own-device-byod-data-risk-security"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www.brookeweston.org/Info/Reference/OnlineReporting.aspx" TargetMode="External"/><Relationship Id="rId3" Type="http://schemas.openxmlformats.org/officeDocument/2006/relationships/hyperlink" Target="http://news.sky.com/story/1176777/rbs-and-natwest-glitch-problems-persist" TargetMode="External"/><Relationship Id="rId7"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hyperlink" Target="https://portal.cooperstc.com/CLG/Teacher/ITS/default.aspx" TargetMode="External"/><Relationship Id="rId11" Type="http://schemas.openxmlformats.org/officeDocument/2006/relationships/image" Target="../media/image6.png"/><Relationship Id="rId5" Type="http://schemas.openxmlformats.org/officeDocument/2006/relationships/hyperlink" Target="LO3%20-%20Task%201%20-%20Report%20on%20Effective%20IT%20Security%20Policies.docx" TargetMode="External"/><Relationship Id="rId10" Type="http://schemas.openxmlformats.org/officeDocument/2006/relationships/image" Target="../media/image5.png"/><Relationship Id="rId4" Type="http://schemas.openxmlformats.org/officeDocument/2006/relationships/hyperlink" Target="http://techblog.cosmobc.com/2012/05/06/top-10-common-computer-problems/" TargetMode="Externa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hyperlink" Target="LO3%20-%20Task%201%20-%20Report%20on%20Effective%20IT%20Security%20Policies.docx"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hyperlink" Target="EY_Data_Loss_Prevention.pdf"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hyperlink" Target="2.6%20-%20Exam%20Questions.docx"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hyperlink" Target="2.6%20-%20Exam%20Questions.docx"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2.6%20-%20Exam%20Questions.docx"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hyperlink" Target="2.1%20-%20Exam%20Questions.docx"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hyperlink" Target="Tasks/All%20your%20devices%20can%20be%20hacked.mp4"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www.teach-ict.com/news/newsvideos.htm" TargetMode="External"/><Relationship Id="rId5" Type="http://schemas.openxmlformats.org/officeDocument/2006/relationships/hyperlink" Target="http://www.teach-ict.com/news/newstopics.htm"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5445224"/>
            <a:ext cx="8784976" cy="771076"/>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2.6 </a:t>
            </a:r>
            <a:r>
              <a:rPr lang="en-US"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Understand the principles of information security</a:t>
            </a:r>
            <a:endParaRPr lang="en-GB"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a:off x="251520" y="260648"/>
            <a:ext cx="8496944" cy="170843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dirty="0"/>
          </a:p>
        </p:txBody>
      </p:sp>
      <p:sp>
        <p:nvSpPr>
          <p:cNvPr id="8" name="TextBox 7"/>
          <p:cNvSpPr txBox="1"/>
          <p:nvPr/>
        </p:nvSpPr>
        <p:spPr>
          <a:xfrm>
            <a:off x="1547664" y="332656"/>
            <a:ext cx="7056784" cy="1631216"/>
          </a:xfrm>
          <a:prstGeom prst="rect">
            <a:avLst/>
          </a:prstGeom>
          <a:noFill/>
        </p:spPr>
        <p:txBody>
          <a:bodyPr wrap="square" rtlCol="0">
            <a:spAutoFit/>
          </a:bodyPr>
          <a:lstStyle/>
          <a:p>
            <a:pPr algn="r"/>
            <a:r>
              <a:rPr lang="en-GB" sz="3200" dirty="0" smtClean="0"/>
              <a:t> </a:t>
            </a:r>
            <a:r>
              <a:rPr lang="en-GB" sz="3200" dirty="0"/>
              <a:t>Cambridge </a:t>
            </a:r>
            <a:r>
              <a:rPr lang="en-GB" sz="3200" b="1" dirty="0"/>
              <a:t>TECHNICALS </a:t>
            </a:r>
            <a:r>
              <a:rPr lang="en-GB" sz="3200" b="1" dirty="0" smtClean="0"/>
              <a:t/>
            </a:r>
            <a:br>
              <a:rPr lang="en-GB" sz="3200" b="1" dirty="0" smtClean="0"/>
            </a:br>
            <a:r>
              <a:rPr lang="en-GB" sz="3200" b="1" dirty="0" smtClean="0"/>
              <a:t>LEVEL </a:t>
            </a:r>
            <a:r>
              <a:rPr lang="en-GB" sz="3200" b="1" dirty="0"/>
              <a:t>3 </a:t>
            </a:r>
            <a:endParaRPr lang="en-GB" sz="3200" b="1" dirty="0" smtClean="0"/>
          </a:p>
          <a:p>
            <a:pPr algn="r"/>
            <a:r>
              <a:rPr lang="en-GB" sz="3200" b="1" dirty="0" smtClean="0">
                <a:solidFill>
                  <a:schemeClr val="tx1">
                    <a:lumMod val="50000"/>
                    <a:lumOff val="50000"/>
                  </a:schemeClr>
                </a:solidFill>
              </a:rPr>
              <a:t>2016</a:t>
            </a:r>
            <a:endParaRPr lang="en-GB" sz="3600" b="1" dirty="0">
              <a:solidFill>
                <a:schemeClr val="tx1">
                  <a:lumMod val="50000"/>
                  <a:lumOff val="50000"/>
                </a:schemeClr>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060847"/>
            <a:ext cx="8496944" cy="286867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315762"/>
            <a:ext cx="1667058" cy="1601070"/>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4164096536"/>
              </p:ext>
            </p:extLst>
          </p:nvPr>
        </p:nvGraphicFramePr>
        <p:xfrm>
          <a:off x="7128594" y="1052736"/>
          <a:ext cx="1691878" cy="5616624"/>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7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3"/>
                        </a:buBlip>
                      </a:pPr>
                      <a:r>
                        <a:rPr lang="en-US" sz="1470" baseline="0" dirty="0" smtClean="0">
                          <a:solidFill>
                            <a:srgbClr val="FF0000"/>
                          </a:solidFill>
                          <a:effectLst/>
                          <a:latin typeface="Arial" pitchFamily="34" charset="0"/>
                          <a:ea typeface="Times New Roman"/>
                          <a:cs typeface="Arial" pitchFamily="34" charset="0"/>
                        </a:rPr>
                        <a:t>eBay hack and its loss of service and trust</a:t>
                      </a:r>
                      <a:endParaRPr lang="en-GB" sz="147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Facebook hack and privacy policy</a:t>
                      </a:r>
                    </a:p>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What is </a:t>
                      </a:r>
                      <a:r>
                        <a:rPr lang="en-GB" sz="1470" baseline="0" dirty="0" err="1" smtClean="0">
                          <a:solidFill>
                            <a:srgbClr val="FF0000"/>
                          </a:solidFill>
                          <a:effectLst/>
                          <a:latin typeface="Arial" pitchFamily="34" charset="0"/>
                          <a:ea typeface="Times New Roman"/>
                          <a:cs typeface="Arial" pitchFamily="34" charset="0"/>
                        </a:rPr>
                        <a:t>Blackhat</a:t>
                      </a:r>
                      <a:r>
                        <a:rPr lang="en-GB" sz="1470" baseline="0" dirty="0" smtClean="0">
                          <a:solidFill>
                            <a:srgbClr val="FF0000"/>
                          </a:solidFill>
                          <a:effectLst/>
                          <a:latin typeface="Arial" pitchFamily="34" charset="0"/>
                          <a:ea typeface="Times New Roman"/>
                          <a:cs typeface="Arial" pitchFamily="34" charset="0"/>
                        </a:rPr>
                        <a:t> and </a:t>
                      </a:r>
                      <a:r>
                        <a:rPr lang="en-GB" sz="1470" baseline="0" dirty="0" err="1" smtClean="0">
                          <a:solidFill>
                            <a:srgbClr val="FF0000"/>
                          </a:solidFill>
                          <a:effectLst/>
                          <a:latin typeface="Arial" pitchFamily="34" charset="0"/>
                          <a:ea typeface="Times New Roman"/>
                          <a:cs typeface="Arial" pitchFamily="34" charset="0"/>
                        </a:rPr>
                        <a:t>Whitehat</a:t>
                      </a:r>
                      <a:endParaRPr lang="en-GB" sz="147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Everyone asks how do you learn to hack, how do you learn to ride a bike.</a:t>
                      </a:r>
                    </a:p>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How many times a week does your school have a DDOS attack. Ask.</a:t>
                      </a:r>
                      <a:endParaRPr lang="en-GB" sz="147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7"/>
            <a:ext cx="1613879" cy="3600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1052736"/>
            <a:ext cx="6768752" cy="5755422"/>
          </a:xfrm>
          <a:prstGeom prst="rect">
            <a:avLst/>
          </a:prstGeom>
        </p:spPr>
        <p:txBody>
          <a:bodyPr wrap="square">
            <a:spAutoFit/>
          </a:bodyPr>
          <a:lstStyle/>
          <a:p>
            <a:pPr marL="342900" indent="-342900">
              <a:buClr>
                <a:srgbClr val="00B050"/>
              </a:buClr>
              <a:buFont typeface="Wingdings 3" panose="05040102010807070707" pitchFamily="18" charset="2"/>
              <a:buChar char=""/>
            </a:pPr>
            <a:r>
              <a:rPr lang="en-US" sz="1600" dirty="0" smtClean="0"/>
              <a:t>All the different examples of data misuse or breach, accidental or otherwise has an impact. Some of it is just embarrassing but for some of the breaches it had a major financial or legal impact on the country.</a:t>
            </a:r>
          </a:p>
          <a:p>
            <a:pPr marL="342900" indent="-342900">
              <a:buClr>
                <a:srgbClr val="00B050"/>
              </a:buClr>
              <a:buFont typeface="Wingdings 3" panose="05040102010807070707" pitchFamily="18" charset="2"/>
              <a:buChar char=""/>
            </a:pPr>
            <a:r>
              <a:rPr lang="en-US" sz="1600" dirty="0" smtClean="0"/>
              <a:t>For instance, the Panama Papers was an embarrassment, it drove newspaper front pages in </a:t>
            </a:r>
            <a:r>
              <a:rPr lang="en-US" sz="1600" dirty="0" smtClean="0">
                <a:hlinkClick r:id="rId5"/>
              </a:rPr>
              <a:t>Britain </a:t>
            </a:r>
            <a:r>
              <a:rPr lang="en-US" sz="1600" dirty="0" smtClean="0"/>
              <a:t>for a week and the government changed its policy, but in </a:t>
            </a:r>
            <a:r>
              <a:rPr lang="en-US" sz="1600" dirty="0" smtClean="0">
                <a:hlinkClick r:id="rId6"/>
              </a:rPr>
              <a:t>Iceland </a:t>
            </a:r>
            <a:r>
              <a:rPr lang="en-US" sz="1600" dirty="0" smtClean="0"/>
              <a:t>the government were fired, the and the bankers involved arrested.</a:t>
            </a:r>
          </a:p>
          <a:p>
            <a:pPr marL="342900" indent="-342900">
              <a:buClr>
                <a:srgbClr val="00B050"/>
              </a:buClr>
              <a:buFont typeface="Wingdings 3" panose="05040102010807070707" pitchFamily="18" charset="2"/>
              <a:buChar char=""/>
            </a:pPr>
            <a:r>
              <a:rPr lang="en-US" sz="1600" dirty="0" smtClean="0"/>
              <a:t>Similarly the </a:t>
            </a:r>
            <a:r>
              <a:rPr lang="en-US" sz="1600" dirty="0" smtClean="0">
                <a:hlinkClick r:id="rId7"/>
              </a:rPr>
              <a:t>Ashley Madison </a:t>
            </a:r>
            <a:r>
              <a:rPr lang="en-US" sz="1600" dirty="0" smtClean="0"/>
              <a:t>leak led to multiple divorces and lawsuits but had little government impact.</a:t>
            </a:r>
          </a:p>
          <a:p>
            <a:pPr marL="342900" indent="-342900">
              <a:buClr>
                <a:srgbClr val="00B050"/>
              </a:buClr>
              <a:buFont typeface="Wingdings 3" panose="05040102010807070707" pitchFamily="18" charset="2"/>
              <a:buChar char=""/>
            </a:pPr>
            <a:r>
              <a:rPr lang="en-US" sz="1600" dirty="0" smtClean="0"/>
              <a:t>Sony’s double hack cost the company hundreds of millions and a severe loss of reputation  but business was business and this could be repaired with incentives etc. The impact longer term however is something that cannot be easily hidden, Sony customers will find it hard to trust, Ashely Madison had a massive drop in clientele list and the Panama Papers has political and legal ramifications. We will look at the following as examples of impact:</a:t>
            </a:r>
            <a:endParaRPr lang="en-GB" sz="1600" dirty="0"/>
          </a:p>
          <a:p>
            <a:pPr marL="568325" indent="-285750">
              <a:buClr>
                <a:srgbClr val="00B050"/>
              </a:buClr>
              <a:buFont typeface="Arial" panose="020B0604020202020204" pitchFamily="34" charset="0"/>
              <a:buChar char="•"/>
            </a:pPr>
            <a:r>
              <a:rPr lang="en-GB" sz="1600" dirty="0"/>
              <a:t>loss of intellectual property </a:t>
            </a:r>
          </a:p>
          <a:p>
            <a:pPr marL="568325" indent="-285750">
              <a:buClr>
                <a:srgbClr val="00B050"/>
              </a:buClr>
              <a:buFont typeface="Arial" panose="020B0604020202020204" pitchFamily="34" charset="0"/>
              <a:buChar char="•"/>
            </a:pPr>
            <a:r>
              <a:rPr lang="en-US" sz="1600" dirty="0"/>
              <a:t>loss of service and access </a:t>
            </a:r>
          </a:p>
          <a:p>
            <a:pPr marL="568325" indent="-285750">
              <a:buClr>
                <a:srgbClr val="00B050"/>
              </a:buClr>
              <a:buFont typeface="Arial" panose="020B0604020202020204" pitchFamily="34" charset="0"/>
              <a:buChar char="•"/>
            </a:pPr>
            <a:r>
              <a:rPr lang="en-US" sz="1600" dirty="0"/>
              <a:t>failure in security of confidential information </a:t>
            </a:r>
          </a:p>
          <a:p>
            <a:pPr marL="568325" indent="-285750">
              <a:buClr>
                <a:srgbClr val="00B050"/>
              </a:buClr>
              <a:buFont typeface="Arial" panose="020B0604020202020204" pitchFamily="34" charset="0"/>
              <a:buChar char="•"/>
            </a:pPr>
            <a:r>
              <a:rPr lang="en-US" sz="1600" dirty="0"/>
              <a:t>loss of information belonging to a third party </a:t>
            </a:r>
          </a:p>
          <a:p>
            <a:pPr marL="568325" indent="-285750">
              <a:buClr>
                <a:srgbClr val="00B050"/>
              </a:buClr>
              <a:buFont typeface="Arial" panose="020B0604020202020204" pitchFamily="34" charset="0"/>
              <a:buChar char="•"/>
            </a:pPr>
            <a:r>
              <a:rPr lang="en-GB" sz="1600" dirty="0"/>
              <a:t>loss of reputation </a:t>
            </a:r>
          </a:p>
          <a:p>
            <a:pPr marL="568325" indent="-285750">
              <a:buClr>
                <a:srgbClr val="00B050"/>
              </a:buClr>
              <a:buFont typeface="Arial" panose="020B0604020202020204" pitchFamily="34" charset="0"/>
              <a:buChar char="•"/>
            </a:pPr>
            <a:r>
              <a:rPr lang="en-GB" sz="1600" dirty="0"/>
              <a:t>threat to national security</a:t>
            </a:r>
            <a:r>
              <a:rPr lang="en-GB" sz="1600" dirty="0" smtClean="0"/>
              <a:t>.</a:t>
            </a:r>
            <a:endParaRPr lang="en-GB" sz="1600" dirty="0"/>
          </a:p>
        </p:txBody>
      </p:sp>
      <p:sp>
        <p:nvSpPr>
          <p:cNvPr id="8" name="Title 2"/>
          <p:cNvSpPr>
            <a:spLocks noGrp="1"/>
          </p:cNvSpPr>
          <p:nvPr>
            <p:ph type="title"/>
          </p:nvPr>
        </p:nvSpPr>
        <p:spPr>
          <a:xfrm>
            <a:off x="70266" y="72008"/>
            <a:ext cx="8859452" cy="548680"/>
          </a:xfrm>
        </p:spPr>
        <p:txBody>
          <a:bodyPr>
            <a:normAutofit fontScale="90000"/>
          </a:bodyPr>
          <a:lstStyle/>
          <a:p>
            <a:r>
              <a:rPr lang="en-GB" dirty="0"/>
              <a:t>6</a:t>
            </a:r>
            <a:r>
              <a:rPr lang="en-GB" dirty="0" smtClean="0"/>
              <a:t>.2 - Information </a:t>
            </a:r>
            <a:r>
              <a:rPr lang="en-GB" dirty="0"/>
              <a:t>sources and </a:t>
            </a:r>
            <a:r>
              <a:rPr lang="en-GB" dirty="0" smtClean="0"/>
              <a:t>data types</a:t>
            </a:r>
            <a:endParaRPr lang="en-GB" dirty="0"/>
          </a:p>
        </p:txBody>
      </p:sp>
    </p:spTree>
    <p:extLst>
      <p:ext uri="{BB962C8B-B14F-4D97-AF65-F5344CB8AC3E}">
        <p14:creationId xmlns:p14="http://schemas.microsoft.com/office/powerpoint/2010/main" val="1292419377"/>
      </p:ext>
    </p:extLst>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4164096536"/>
              </p:ext>
            </p:extLst>
          </p:nvPr>
        </p:nvGraphicFramePr>
        <p:xfrm>
          <a:off x="7128594" y="1052736"/>
          <a:ext cx="1691878" cy="5616624"/>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7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3"/>
                        </a:buBlip>
                      </a:pPr>
                      <a:r>
                        <a:rPr lang="en-US" sz="1470" baseline="0" dirty="0" smtClean="0">
                          <a:solidFill>
                            <a:srgbClr val="FF0000"/>
                          </a:solidFill>
                          <a:effectLst/>
                          <a:latin typeface="Arial" pitchFamily="34" charset="0"/>
                          <a:ea typeface="Times New Roman"/>
                          <a:cs typeface="Arial" pitchFamily="34" charset="0"/>
                        </a:rPr>
                        <a:t>eBay hack and its loss of service and trust</a:t>
                      </a:r>
                      <a:endParaRPr lang="en-GB" sz="147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Facebook hack and privacy policy</a:t>
                      </a:r>
                    </a:p>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What is </a:t>
                      </a:r>
                      <a:r>
                        <a:rPr lang="en-GB" sz="1470" baseline="0" dirty="0" err="1" smtClean="0">
                          <a:solidFill>
                            <a:srgbClr val="FF0000"/>
                          </a:solidFill>
                          <a:effectLst/>
                          <a:latin typeface="Arial" pitchFamily="34" charset="0"/>
                          <a:ea typeface="Times New Roman"/>
                          <a:cs typeface="Arial" pitchFamily="34" charset="0"/>
                        </a:rPr>
                        <a:t>Blackhat</a:t>
                      </a:r>
                      <a:r>
                        <a:rPr lang="en-GB" sz="1470" baseline="0" dirty="0" smtClean="0">
                          <a:solidFill>
                            <a:srgbClr val="FF0000"/>
                          </a:solidFill>
                          <a:effectLst/>
                          <a:latin typeface="Arial" pitchFamily="34" charset="0"/>
                          <a:ea typeface="Times New Roman"/>
                          <a:cs typeface="Arial" pitchFamily="34" charset="0"/>
                        </a:rPr>
                        <a:t> and </a:t>
                      </a:r>
                      <a:r>
                        <a:rPr lang="en-GB" sz="1470" baseline="0" dirty="0" err="1" smtClean="0">
                          <a:solidFill>
                            <a:srgbClr val="FF0000"/>
                          </a:solidFill>
                          <a:effectLst/>
                          <a:latin typeface="Arial" pitchFamily="34" charset="0"/>
                          <a:ea typeface="Times New Roman"/>
                          <a:cs typeface="Arial" pitchFamily="34" charset="0"/>
                        </a:rPr>
                        <a:t>Whitehat</a:t>
                      </a:r>
                      <a:endParaRPr lang="en-GB" sz="147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Everyone asks how do you learn to hack, how do you learn to ride a bike.</a:t>
                      </a:r>
                    </a:p>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How many times a week does your school have a DDOS attack. Ask.</a:t>
                      </a:r>
                      <a:endParaRPr lang="en-GB" sz="147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7"/>
            <a:ext cx="1584176" cy="35341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1052736"/>
            <a:ext cx="6768752" cy="5586145"/>
          </a:xfrm>
          <a:prstGeom prst="rect">
            <a:avLst/>
          </a:prstGeom>
        </p:spPr>
        <p:txBody>
          <a:bodyPr wrap="square">
            <a:spAutoFit/>
          </a:bodyPr>
          <a:lstStyle/>
          <a:p>
            <a:pPr marL="342900" indent="-342900">
              <a:buClr>
                <a:srgbClr val="00B050"/>
              </a:buClr>
              <a:buFont typeface="Wingdings 3" panose="05040102010807070707" pitchFamily="18" charset="2"/>
              <a:buChar char=""/>
            </a:pPr>
            <a:r>
              <a:rPr lang="en-GB" sz="1700" b="1" dirty="0" smtClean="0"/>
              <a:t>Loss </a:t>
            </a:r>
            <a:r>
              <a:rPr lang="en-GB" sz="1700" b="1" dirty="0"/>
              <a:t>of service and access </a:t>
            </a:r>
            <a:r>
              <a:rPr lang="en-GB" sz="1700" dirty="0"/>
              <a:t>– for a period of time, and to sop other attacks companies tend to take their services offline. Networks shut down after virus attacks to make sure their network is now more secure and virus free, this downtime costs a lot of money through loss of business, again not something that can be claimed off insurance. Think of how long Sony was offline, similarly </a:t>
            </a:r>
            <a:r>
              <a:rPr lang="en-GB" sz="1700" dirty="0">
                <a:hlinkClick r:id="rId5"/>
              </a:rPr>
              <a:t>RBS Bank</a:t>
            </a:r>
            <a:r>
              <a:rPr lang="en-GB" sz="1700" dirty="0"/>
              <a:t> in Northern Ireland came offline for almost a week, a week when all customer accounts, including business accounts froze, stopping thousands of companies from selling and cashing in sales of goods.</a:t>
            </a:r>
          </a:p>
          <a:p>
            <a:pPr marL="342900" indent="-342900">
              <a:buClr>
                <a:srgbClr val="00B050"/>
              </a:buClr>
              <a:buFont typeface="Wingdings 3" panose="05040102010807070707" pitchFamily="18" charset="2"/>
              <a:buChar char=""/>
            </a:pPr>
            <a:r>
              <a:rPr lang="en-US" sz="1700" b="1" dirty="0" smtClean="0"/>
              <a:t>Failure</a:t>
            </a:r>
            <a:r>
              <a:rPr lang="en-GB" sz="1700" b="1" dirty="0" smtClean="0"/>
              <a:t> </a:t>
            </a:r>
            <a:r>
              <a:rPr lang="en-GB" sz="1700" b="1" dirty="0"/>
              <a:t>of security of confidential information </a:t>
            </a:r>
            <a:r>
              <a:rPr lang="en-GB" sz="1700" dirty="0"/>
              <a:t>(e.g. national security, payroll information, business strategies)- National security issues like </a:t>
            </a:r>
            <a:r>
              <a:rPr lang="en-GB" sz="1700" dirty="0" err="1"/>
              <a:t>Wikileaks</a:t>
            </a:r>
            <a:r>
              <a:rPr lang="en-GB" sz="1700" dirty="0"/>
              <a:t> are bad. A whole country’s reputation relies on this, lives, liberties and freedom of movement is restricted. This is the worst case scenario. Loss of payroll can cost a company huge amounts but losing corporate business strategies (corporate espionage) can cost a company more. Think of how much Samsung might gain to know what Apple will do next, or how Sony might have used use leaked information about the Xbox in terms of what to develop and what to make different or better. Click </a:t>
            </a:r>
            <a:r>
              <a:rPr lang="en-GB" sz="1700" dirty="0">
                <a:hlinkClick r:id="rId6"/>
              </a:rPr>
              <a:t>here</a:t>
            </a:r>
            <a:r>
              <a:rPr lang="en-GB" sz="1700" dirty="0" smtClean="0"/>
              <a:t>.</a:t>
            </a:r>
            <a:endParaRPr lang="en-GB" sz="1700" dirty="0"/>
          </a:p>
        </p:txBody>
      </p:sp>
      <p:sp>
        <p:nvSpPr>
          <p:cNvPr id="8" name="Title 2"/>
          <p:cNvSpPr>
            <a:spLocks noGrp="1"/>
          </p:cNvSpPr>
          <p:nvPr>
            <p:ph type="title"/>
          </p:nvPr>
        </p:nvSpPr>
        <p:spPr>
          <a:xfrm>
            <a:off x="70266" y="72008"/>
            <a:ext cx="8859452" cy="548680"/>
          </a:xfrm>
        </p:spPr>
        <p:txBody>
          <a:bodyPr>
            <a:noAutofit/>
          </a:bodyPr>
          <a:lstStyle/>
          <a:p>
            <a:r>
              <a:rPr lang="en-GB" sz="3200" dirty="0" smtClean="0"/>
              <a:t>6.2 - Information </a:t>
            </a:r>
            <a:r>
              <a:rPr lang="en-GB" sz="3200" dirty="0"/>
              <a:t>sources and </a:t>
            </a:r>
            <a:r>
              <a:rPr lang="en-GB" sz="3200" dirty="0" smtClean="0"/>
              <a:t>data types - Impact</a:t>
            </a:r>
            <a:endParaRPr lang="en-GB" sz="3200" dirty="0"/>
          </a:p>
        </p:txBody>
      </p:sp>
    </p:spTree>
    <p:extLst>
      <p:ext uri="{BB962C8B-B14F-4D97-AF65-F5344CB8AC3E}">
        <p14:creationId xmlns:p14="http://schemas.microsoft.com/office/powerpoint/2010/main" val="2709822139"/>
      </p:ext>
    </p:ext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4164096536"/>
              </p:ext>
            </p:extLst>
          </p:nvPr>
        </p:nvGraphicFramePr>
        <p:xfrm>
          <a:off x="7128594" y="1052736"/>
          <a:ext cx="1691878" cy="5616624"/>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7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3"/>
                        </a:buBlip>
                      </a:pPr>
                      <a:r>
                        <a:rPr lang="en-US" sz="1470" baseline="0" dirty="0" smtClean="0">
                          <a:solidFill>
                            <a:srgbClr val="FF0000"/>
                          </a:solidFill>
                          <a:effectLst/>
                          <a:latin typeface="Arial" pitchFamily="34" charset="0"/>
                          <a:ea typeface="Times New Roman"/>
                          <a:cs typeface="Arial" pitchFamily="34" charset="0"/>
                        </a:rPr>
                        <a:t>eBay hack and its loss of service and trust</a:t>
                      </a:r>
                      <a:endParaRPr lang="en-GB" sz="147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Facebook hack and privacy policy</a:t>
                      </a:r>
                    </a:p>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What is </a:t>
                      </a:r>
                      <a:r>
                        <a:rPr lang="en-GB" sz="1470" baseline="0" dirty="0" err="1" smtClean="0">
                          <a:solidFill>
                            <a:srgbClr val="FF0000"/>
                          </a:solidFill>
                          <a:effectLst/>
                          <a:latin typeface="Arial" pitchFamily="34" charset="0"/>
                          <a:ea typeface="Times New Roman"/>
                          <a:cs typeface="Arial" pitchFamily="34" charset="0"/>
                        </a:rPr>
                        <a:t>Blackhat</a:t>
                      </a:r>
                      <a:r>
                        <a:rPr lang="en-GB" sz="1470" baseline="0" dirty="0" smtClean="0">
                          <a:solidFill>
                            <a:srgbClr val="FF0000"/>
                          </a:solidFill>
                          <a:effectLst/>
                          <a:latin typeface="Arial" pitchFamily="34" charset="0"/>
                          <a:ea typeface="Times New Roman"/>
                          <a:cs typeface="Arial" pitchFamily="34" charset="0"/>
                        </a:rPr>
                        <a:t> and </a:t>
                      </a:r>
                      <a:r>
                        <a:rPr lang="en-GB" sz="1470" baseline="0" dirty="0" err="1" smtClean="0">
                          <a:solidFill>
                            <a:srgbClr val="FF0000"/>
                          </a:solidFill>
                          <a:effectLst/>
                          <a:latin typeface="Arial" pitchFamily="34" charset="0"/>
                          <a:ea typeface="Times New Roman"/>
                          <a:cs typeface="Arial" pitchFamily="34" charset="0"/>
                        </a:rPr>
                        <a:t>Whitehat</a:t>
                      </a:r>
                      <a:endParaRPr lang="en-GB" sz="147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Everyone asks how do you learn to hack, how do you learn to ride a bike.</a:t>
                      </a:r>
                    </a:p>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How many times a week does your school have a DDOS attack. Ask.</a:t>
                      </a:r>
                      <a:endParaRPr lang="en-GB" sz="147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7"/>
            <a:ext cx="1613879" cy="3600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1052736"/>
            <a:ext cx="6768752" cy="5632311"/>
          </a:xfrm>
          <a:prstGeom prst="rect">
            <a:avLst/>
          </a:prstGeom>
        </p:spPr>
        <p:txBody>
          <a:bodyPr wrap="square">
            <a:spAutoFit/>
          </a:bodyPr>
          <a:lstStyle/>
          <a:p>
            <a:pPr marL="342900" indent="-342900">
              <a:buClr>
                <a:srgbClr val="00B050"/>
              </a:buClr>
              <a:buFont typeface="Wingdings 3" panose="05040102010807070707" pitchFamily="18" charset="2"/>
              <a:buChar char=""/>
            </a:pPr>
            <a:r>
              <a:rPr lang="en-US" dirty="0" smtClean="0"/>
              <a:t>Loss </a:t>
            </a:r>
            <a:r>
              <a:rPr lang="en-US" dirty="0"/>
              <a:t>of information belonging to a third </a:t>
            </a:r>
            <a:r>
              <a:rPr lang="en-US" dirty="0" smtClean="0"/>
              <a:t>party – hacking for the benefit of another company or rival is called industrial espionage and it is a common business practice, illegal but common. Any private information that is leaked to a rival can impact on your business, planning a merger but the rival gets there first, planning a new product but the rival releases one sooner, moving to a new market or country but the rival is already there. The leakage of data is what makes it illegal and very hard to prove. But this can mean a major loss of income and this can damage or even kill a company. Click </a:t>
            </a:r>
            <a:r>
              <a:rPr lang="en-US" dirty="0" smtClean="0">
                <a:hlinkClick r:id="rId5"/>
              </a:rPr>
              <a:t>here</a:t>
            </a:r>
            <a:r>
              <a:rPr lang="en-US" dirty="0" smtClean="0"/>
              <a:t> and </a:t>
            </a:r>
            <a:r>
              <a:rPr lang="en-US" dirty="0" smtClean="0">
                <a:hlinkClick r:id="rId6"/>
              </a:rPr>
              <a:t>here</a:t>
            </a:r>
            <a:r>
              <a:rPr lang="en-US" dirty="0" smtClean="0"/>
              <a:t>.</a:t>
            </a:r>
          </a:p>
          <a:p>
            <a:pPr marL="342900" indent="-342900">
              <a:buClr>
                <a:srgbClr val="00B050"/>
              </a:buClr>
              <a:buFont typeface="Wingdings 3" panose="05040102010807070707" pitchFamily="18" charset="2"/>
              <a:buChar char=""/>
            </a:pPr>
            <a:r>
              <a:rPr lang="en-GB" b="1" dirty="0" smtClean="0"/>
              <a:t>Loss </a:t>
            </a:r>
            <a:r>
              <a:rPr lang="en-GB" b="1" dirty="0"/>
              <a:t>of reputation </a:t>
            </a:r>
            <a:r>
              <a:rPr lang="en-GB" dirty="0"/>
              <a:t>– Sony found it very hard to recover from the hack, Banks like Allied Irish found it hard to justify to shareholders and stakeholders, and government ministers apologise all the time for losing data. Reputation for some </a:t>
            </a:r>
            <a:r>
              <a:rPr lang="en-GB" dirty="0" smtClean="0"/>
              <a:t>business</a:t>
            </a:r>
            <a:r>
              <a:rPr lang="en-GB" dirty="0"/>
              <a:t>. Look at </a:t>
            </a:r>
            <a:r>
              <a:rPr lang="en-GB" dirty="0" err="1">
                <a:hlinkClick r:id="rId7"/>
              </a:rPr>
              <a:t>Ratners</a:t>
            </a:r>
            <a:r>
              <a:rPr lang="en-GB" dirty="0">
                <a:hlinkClick r:id="rId7"/>
              </a:rPr>
              <a:t> </a:t>
            </a:r>
            <a:r>
              <a:rPr lang="en-GB" dirty="0"/>
              <a:t>and the scandal after their slip up, compare this to </a:t>
            </a:r>
            <a:r>
              <a:rPr lang="en-GB" dirty="0" err="1">
                <a:hlinkClick r:id="rId8"/>
              </a:rPr>
              <a:t>Wikileaks</a:t>
            </a:r>
            <a:r>
              <a:rPr lang="en-GB" dirty="0">
                <a:hlinkClick r:id="rId8"/>
              </a:rPr>
              <a:t> </a:t>
            </a:r>
            <a:r>
              <a:rPr lang="en-GB" dirty="0"/>
              <a:t>and the damage done to companies </a:t>
            </a:r>
            <a:r>
              <a:rPr lang="en-GB" dirty="0" smtClean="0"/>
              <a:t>is </a:t>
            </a:r>
            <a:r>
              <a:rPr lang="en-GB" dirty="0"/>
              <a:t>everything. Loss of faith and loss of image can seriously damage </a:t>
            </a:r>
            <a:r>
              <a:rPr lang="en-GB" dirty="0" smtClean="0"/>
              <a:t>a companies reputation </a:t>
            </a:r>
            <a:r>
              <a:rPr lang="en-GB" dirty="0"/>
              <a:t>through hacking and information leakages. Click </a:t>
            </a:r>
            <a:r>
              <a:rPr lang="en-GB" dirty="0">
                <a:hlinkClick r:id="rId9"/>
              </a:rPr>
              <a:t>here</a:t>
            </a:r>
            <a:r>
              <a:rPr lang="en-GB" dirty="0" smtClean="0"/>
              <a:t>.</a:t>
            </a:r>
            <a:endParaRPr lang="en-GB" dirty="0"/>
          </a:p>
        </p:txBody>
      </p:sp>
      <p:sp>
        <p:nvSpPr>
          <p:cNvPr id="8" name="Title 2"/>
          <p:cNvSpPr>
            <a:spLocks noGrp="1"/>
          </p:cNvSpPr>
          <p:nvPr>
            <p:ph type="title"/>
          </p:nvPr>
        </p:nvSpPr>
        <p:spPr>
          <a:xfrm>
            <a:off x="70266" y="72008"/>
            <a:ext cx="8859452" cy="548680"/>
          </a:xfrm>
        </p:spPr>
        <p:txBody>
          <a:bodyPr>
            <a:noAutofit/>
          </a:bodyPr>
          <a:lstStyle/>
          <a:p>
            <a:r>
              <a:rPr lang="en-GB" sz="3200" dirty="0"/>
              <a:t>6</a:t>
            </a:r>
            <a:r>
              <a:rPr lang="en-GB" sz="3200" dirty="0" smtClean="0"/>
              <a:t>.2 - Information </a:t>
            </a:r>
            <a:r>
              <a:rPr lang="en-GB" sz="3200" dirty="0"/>
              <a:t>sources and </a:t>
            </a:r>
            <a:r>
              <a:rPr lang="en-GB" sz="3200" dirty="0" smtClean="0"/>
              <a:t>data types - Impact</a:t>
            </a:r>
            <a:endParaRPr lang="en-GB" sz="3200" dirty="0"/>
          </a:p>
        </p:txBody>
      </p:sp>
    </p:spTree>
    <p:extLst>
      <p:ext uri="{BB962C8B-B14F-4D97-AF65-F5344CB8AC3E}">
        <p14:creationId xmlns:p14="http://schemas.microsoft.com/office/powerpoint/2010/main" val="2639398764"/>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4164096536"/>
              </p:ext>
            </p:extLst>
          </p:nvPr>
        </p:nvGraphicFramePr>
        <p:xfrm>
          <a:off x="7128594" y="1052736"/>
          <a:ext cx="1691878" cy="5616624"/>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7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3"/>
                        </a:buBlip>
                      </a:pPr>
                      <a:r>
                        <a:rPr lang="en-US" sz="1470" baseline="0" dirty="0" smtClean="0">
                          <a:solidFill>
                            <a:srgbClr val="FF0000"/>
                          </a:solidFill>
                          <a:effectLst/>
                          <a:latin typeface="Arial" pitchFamily="34" charset="0"/>
                          <a:ea typeface="Times New Roman"/>
                          <a:cs typeface="Arial" pitchFamily="34" charset="0"/>
                        </a:rPr>
                        <a:t>eBay hack and its loss of service and trust</a:t>
                      </a:r>
                      <a:endParaRPr lang="en-GB" sz="147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Facebook hack and privacy policy</a:t>
                      </a:r>
                    </a:p>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What is </a:t>
                      </a:r>
                      <a:r>
                        <a:rPr lang="en-GB" sz="1470" baseline="0" dirty="0" err="1" smtClean="0">
                          <a:solidFill>
                            <a:srgbClr val="FF0000"/>
                          </a:solidFill>
                          <a:effectLst/>
                          <a:latin typeface="Arial" pitchFamily="34" charset="0"/>
                          <a:ea typeface="Times New Roman"/>
                          <a:cs typeface="Arial" pitchFamily="34" charset="0"/>
                        </a:rPr>
                        <a:t>Blackhat</a:t>
                      </a:r>
                      <a:r>
                        <a:rPr lang="en-GB" sz="1470" baseline="0" dirty="0" smtClean="0">
                          <a:solidFill>
                            <a:srgbClr val="FF0000"/>
                          </a:solidFill>
                          <a:effectLst/>
                          <a:latin typeface="Arial" pitchFamily="34" charset="0"/>
                          <a:ea typeface="Times New Roman"/>
                          <a:cs typeface="Arial" pitchFamily="34" charset="0"/>
                        </a:rPr>
                        <a:t> and </a:t>
                      </a:r>
                      <a:r>
                        <a:rPr lang="en-GB" sz="1470" baseline="0" dirty="0" err="1" smtClean="0">
                          <a:solidFill>
                            <a:srgbClr val="FF0000"/>
                          </a:solidFill>
                          <a:effectLst/>
                          <a:latin typeface="Arial" pitchFamily="34" charset="0"/>
                          <a:ea typeface="Times New Roman"/>
                          <a:cs typeface="Arial" pitchFamily="34" charset="0"/>
                        </a:rPr>
                        <a:t>Whitehat</a:t>
                      </a:r>
                      <a:endParaRPr lang="en-GB" sz="147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70" baseline="0" dirty="0" smtClean="0">
                          <a:solidFill>
                            <a:schemeClr val="tx1"/>
                          </a:solidFill>
                          <a:effectLst/>
                          <a:latin typeface="Arial" pitchFamily="34" charset="0"/>
                          <a:ea typeface="Times New Roman"/>
                          <a:cs typeface="Arial" pitchFamily="34" charset="0"/>
                        </a:rPr>
                        <a:t>Everyone asks how do you learn to hack, how do you learn to ride a bike.</a:t>
                      </a:r>
                    </a:p>
                    <a:p>
                      <a:pPr marL="177800" indent="-177800" algn="l">
                        <a:spcAft>
                          <a:spcPts val="600"/>
                        </a:spcAft>
                        <a:buFontTx/>
                        <a:buBlip>
                          <a:blip r:embed="rId3"/>
                        </a:buBlip>
                      </a:pPr>
                      <a:r>
                        <a:rPr lang="en-GB" sz="1470" baseline="0" dirty="0" smtClean="0">
                          <a:solidFill>
                            <a:srgbClr val="FF0000"/>
                          </a:solidFill>
                          <a:effectLst/>
                          <a:latin typeface="Arial" pitchFamily="34" charset="0"/>
                          <a:ea typeface="Times New Roman"/>
                          <a:cs typeface="Arial" pitchFamily="34" charset="0"/>
                        </a:rPr>
                        <a:t>How many times a week does your school have a DDOS attack. Ask.</a:t>
                      </a:r>
                      <a:endParaRPr lang="en-GB" sz="147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7"/>
            <a:ext cx="1613879" cy="3600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1052736"/>
            <a:ext cx="6768752" cy="5509200"/>
          </a:xfrm>
          <a:prstGeom prst="rect">
            <a:avLst/>
          </a:prstGeom>
        </p:spPr>
        <p:txBody>
          <a:bodyPr wrap="square">
            <a:spAutoFit/>
          </a:bodyPr>
          <a:lstStyle/>
          <a:p>
            <a:pPr marL="342900" indent="-342900">
              <a:buClr>
                <a:srgbClr val="00B050"/>
              </a:buClr>
              <a:buFont typeface="Wingdings 3" panose="05040102010807070707" pitchFamily="18" charset="2"/>
              <a:buChar char=""/>
            </a:pPr>
            <a:r>
              <a:rPr lang="en-GB" sz="1760" b="1" dirty="0" smtClean="0"/>
              <a:t>Threat </a:t>
            </a:r>
            <a:r>
              <a:rPr lang="en-GB" sz="1760" b="1" dirty="0"/>
              <a:t>to national </a:t>
            </a:r>
            <a:r>
              <a:rPr lang="en-GB" sz="1760" b="1" dirty="0" smtClean="0"/>
              <a:t>security</a:t>
            </a:r>
            <a:r>
              <a:rPr lang="en-GB" sz="1760" b="1" dirty="0"/>
              <a:t> </a:t>
            </a:r>
            <a:r>
              <a:rPr lang="en-GB" sz="1760" dirty="0" smtClean="0"/>
              <a:t>– This is the worst level, the scariest level and all countries are prone to this and their reaction is of equal measure. The case of </a:t>
            </a:r>
            <a:r>
              <a:rPr lang="en-GB" sz="1760" dirty="0" err="1" smtClean="0"/>
              <a:t>Wikileaks</a:t>
            </a:r>
            <a:r>
              <a:rPr lang="en-GB" sz="1760" dirty="0" smtClean="0"/>
              <a:t> and the Cables is the most talked about case in modern times but there have been more that have gone barely reported.</a:t>
            </a:r>
          </a:p>
          <a:p>
            <a:pPr marL="342900" indent="-342900">
              <a:buClr>
                <a:srgbClr val="00B050"/>
              </a:buClr>
              <a:buFont typeface="Wingdings 3" panose="05040102010807070707" pitchFamily="18" charset="2"/>
              <a:buChar char=""/>
            </a:pPr>
            <a:r>
              <a:rPr lang="en-US" sz="1760" dirty="0" smtClean="0"/>
              <a:t>Click </a:t>
            </a:r>
            <a:r>
              <a:rPr lang="en-US" sz="1760" dirty="0" smtClean="0">
                <a:hlinkClick r:id="rId5"/>
              </a:rPr>
              <a:t>here </a:t>
            </a:r>
            <a:r>
              <a:rPr lang="en-US" sz="1760" dirty="0" smtClean="0"/>
              <a:t>for the Top 10 leaks.</a:t>
            </a:r>
          </a:p>
          <a:p>
            <a:pPr>
              <a:buClr>
                <a:srgbClr val="00B050"/>
              </a:buClr>
            </a:pPr>
            <a:r>
              <a:rPr lang="en-US" sz="1760" b="1" dirty="0" smtClean="0">
                <a:solidFill>
                  <a:srgbClr val="FF0000"/>
                </a:solidFill>
              </a:rPr>
              <a:t>Task 03 </a:t>
            </a:r>
            <a:r>
              <a:rPr lang="en-US" sz="1760" dirty="0" smtClean="0">
                <a:solidFill>
                  <a:srgbClr val="FF0000"/>
                </a:solidFill>
              </a:rPr>
              <a:t>– Choose a high profile case from </a:t>
            </a:r>
            <a:r>
              <a:rPr lang="en-US" sz="1760" dirty="0" err="1" smtClean="0">
                <a:solidFill>
                  <a:srgbClr val="FF0000"/>
                </a:solidFill>
              </a:rPr>
              <a:t>Wikileaks</a:t>
            </a:r>
            <a:r>
              <a:rPr lang="en-US" sz="1760" dirty="0" smtClean="0">
                <a:solidFill>
                  <a:srgbClr val="FF0000"/>
                </a:solidFill>
              </a:rPr>
              <a:t> and discuss the Problem, the Issues related to it and why a country might see this as a national security threat. Discuss the moral and ethical implication s of the leak.</a:t>
            </a:r>
          </a:p>
          <a:p>
            <a:pPr marL="285750" indent="-285750">
              <a:buClr>
                <a:srgbClr val="00B050"/>
              </a:buClr>
              <a:buSzPct val="100000"/>
              <a:buFont typeface="Wingdings 3" panose="05040102010807070707" pitchFamily="18" charset="2"/>
              <a:buChar char=""/>
            </a:pPr>
            <a:r>
              <a:rPr lang="en-US" sz="1760" dirty="0" smtClean="0"/>
              <a:t>Similar but more malicious breached have been made towards companies directly such as:</a:t>
            </a:r>
            <a:endParaRPr lang="en-GB" sz="1760" dirty="0"/>
          </a:p>
          <a:p>
            <a:pPr marL="568325" indent="-285750">
              <a:buClr>
                <a:srgbClr val="00B050"/>
              </a:buClr>
              <a:buFont typeface="Arial" panose="020B0604020202020204" pitchFamily="34" charset="0"/>
              <a:buChar char="•"/>
            </a:pPr>
            <a:r>
              <a:rPr lang="en-US" sz="1760" dirty="0">
                <a:hlinkClick r:id="rId6"/>
              </a:rPr>
              <a:t>The UK Office for Nuclear Regulation 2012 </a:t>
            </a:r>
            <a:endParaRPr lang="en-US" sz="1760" dirty="0"/>
          </a:p>
          <a:p>
            <a:pPr marL="568325" indent="-285750">
              <a:buClr>
                <a:srgbClr val="00B050"/>
              </a:buClr>
              <a:buFont typeface="Arial" panose="020B0604020202020204" pitchFamily="34" charset="0"/>
              <a:buChar char="•"/>
            </a:pPr>
            <a:r>
              <a:rPr lang="en-GB" sz="1760" dirty="0">
                <a:hlinkClick r:id="rId7"/>
              </a:rPr>
              <a:t>Edward Snowden 2013 </a:t>
            </a:r>
            <a:endParaRPr lang="en-GB" sz="1760" dirty="0"/>
          </a:p>
          <a:p>
            <a:pPr marL="568325" indent="-285750">
              <a:buClr>
                <a:srgbClr val="00B050"/>
              </a:buClr>
              <a:buFont typeface="Arial" panose="020B0604020202020204" pitchFamily="34" charset="0"/>
              <a:buChar char="•"/>
            </a:pPr>
            <a:r>
              <a:rPr lang="en-GB" sz="1760" dirty="0">
                <a:hlinkClick r:id="rId8"/>
              </a:rPr>
              <a:t>eBay 2014. </a:t>
            </a:r>
            <a:endParaRPr lang="en-GB" sz="1760" dirty="0"/>
          </a:p>
          <a:p>
            <a:r>
              <a:rPr lang="en-GB" sz="1760" b="1" dirty="0" smtClean="0">
                <a:solidFill>
                  <a:srgbClr val="FF0000"/>
                </a:solidFill>
              </a:rPr>
              <a:t>T</a:t>
            </a:r>
            <a:r>
              <a:rPr lang="en-US" sz="1760" b="1" dirty="0" smtClean="0">
                <a:solidFill>
                  <a:srgbClr val="FF0000"/>
                </a:solidFill>
              </a:rPr>
              <a:t>ask 04 </a:t>
            </a:r>
            <a:r>
              <a:rPr lang="en-US" sz="1760" dirty="0" smtClean="0">
                <a:solidFill>
                  <a:srgbClr val="FF0000"/>
                </a:solidFill>
              </a:rPr>
              <a:t>– Using the headings </a:t>
            </a:r>
            <a:r>
              <a:rPr lang="en-GB" sz="1760" dirty="0" smtClean="0">
                <a:solidFill>
                  <a:srgbClr val="FF0000"/>
                </a:solidFill>
              </a:rPr>
              <a:t>loss of intellectual property, </a:t>
            </a:r>
            <a:r>
              <a:rPr lang="en-US" sz="1760" dirty="0" smtClean="0">
                <a:solidFill>
                  <a:srgbClr val="FF0000"/>
                </a:solidFill>
              </a:rPr>
              <a:t>loss of service and access, failure in security of confidential information, loss of information belonging to a third party and </a:t>
            </a:r>
            <a:r>
              <a:rPr lang="en-GB" sz="1760" dirty="0" smtClean="0">
                <a:solidFill>
                  <a:srgbClr val="FF0000"/>
                </a:solidFill>
              </a:rPr>
              <a:t>loss of reputation, discuss the breaches, the impact on the company and the impact on their customer base. </a:t>
            </a:r>
          </a:p>
        </p:txBody>
      </p:sp>
      <p:sp>
        <p:nvSpPr>
          <p:cNvPr id="8" name="Title 2"/>
          <p:cNvSpPr>
            <a:spLocks noGrp="1"/>
          </p:cNvSpPr>
          <p:nvPr>
            <p:ph type="title"/>
          </p:nvPr>
        </p:nvSpPr>
        <p:spPr>
          <a:xfrm>
            <a:off x="70266" y="72008"/>
            <a:ext cx="8859452" cy="548680"/>
          </a:xfrm>
        </p:spPr>
        <p:txBody>
          <a:bodyPr>
            <a:noAutofit/>
          </a:bodyPr>
          <a:lstStyle/>
          <a:p>
            <a:r>
              <a:rPr lang="en-GB" sz="3200" dirty="0" smtClean="0"/>
              <a:t>6.2 - Information </a:t>
            </a:r>
            <a:r>
              <a:rPr lang="en-GB" sz="3200" dirty="0"/>
              <a:t>sources and </a:t>
            </a:r>
            <a:r>
              <a:rPr lang="en-GB" sz="3200" dirty="0" smtClean="0"/>
              <a:t>data types - Impact</a:t>
            </a:r>
            <a:endParaRPr lang="en-GB" sz="3200" dirty="0"/>
          </a:p>
        </p:txBody>
      </p:sp>
    </p:spTree>
    <p:extLst>
      <p:ext uri="{BB962C8B-B14F-4D97-AF65-F5344CB8AC3E}">
        <p14:creationId xmlns:p14="http://schemas.microsoft.com/office/powerpoint/2010/main" val="3871047191"/>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4000" dirty="0" smtClean="0"/>
              <a:t>6.3 - </a:t>
            </a:r>
            <a:r>
              <a:rPr lang="en-GB" sz="4000" dirty="0"/>
              <a:t>Protection </a:t>
            </a:r>
            <a:r>
              <a:rPr lang="en-GB" sz="4000" dirty="0" smtClean="0"/>
              <a:t>Measures - Physical</a:t>
            </a:r>
            <a:endParaRPr lang="en-GB" sz="4000" dirty="0"/>
          </a:p>
        </p:txBody>
      </p:sp>
      <p:sp>
        <p:nvSpPr>
          <p:cNvPr id="2" name="Content Placeholder 1"/>
          <p:cNvSpPr>
            <a:spLocks noGrp="1"/>
          </p:cNvSpPr>
          <p:nvPr>
            <p:ph idx="4294967295"/>
          </p:nvPr>
        </p:nvSpPr>
        <p:spPr>
          <a:xfrm>
            <a:off x="250701" y="1052736"/>
            <a:ext cx="6877893" cy="5616575"/>
          </a:xfrm>
        </p:spPr>
        <p:txBody>
          <a:bodyPr>
            <a:noAutofit/>
          </a:bodyPr>
          <a:lstStyle/>
          <a:p>
            <a:pPr marL="269875" indent="-255588">
              <a:buClr>
                <a:srgbClr val="00B050"/>
              </a:buClr>
              <a:buSzPct val="75000"/>
            </a:pPr>
            <a:r>
              <a:rPr lang="en-GB" sz="1800" dirty="0" smtClean="0"/>
              <a:t>This </a:t>
            </a:r>
            <a:r>
              <a:rPr lang="en-GB" sz="1800" dirty="0"/>
              <a:t>learning outcome is best taught holistically as this would be more appropriate to the sector and will encourage learners to widen their scope and considerations. </a:t>
            </a:r>
          </a:p>
          <a:p>
            <a:pPr marL="269875" indent="-255588">
              <a:buClr>
                <a:srgbClr val="00B050"/>
              </a:buClr>
              <a:buSzPct val="75000"/>
            </a:pPr>
            <a:r>
              <a:rPr lang="en-GB" sz="1800" dirty="0"/>
              <a:t>Learners should use what they have learned in Learning Outcome 1 to consider in more detail the options for protecting systems. An opportunity for group work arises here as the learners could be asked to find specific examples for a range of physical and software security which would help to protect the computer system from the various risks that they have already identified. </a:t>
            </a:r>
          </a:p>
          <a:p>
            <a:pPr marL="269875" indent="-255588">
              <a:buClr>
                <a:srgbClr val="00B050"/>
              </a:buClr>
              <a:buSzPct val="75000"/>
            </a:pPr>
            <a:r>
              <a:rPr lang="en-GB" sz="1800" dirty="0"/>
              <a:t>The learner should use their general findings and again apply them to an organisation with which they are familiar or have been given within a scenario by their tutor. The precise number of protection methods cannot be given as it will depend upon the precise nature of the organisation which has been identified but for supplied scenarios learners should be encouraged to consider a wide range and if they have chosen an organisation they have worked with and opportunities for implementing security measures is limited, they could identify what has been implemented already, potential improvements to it and the reasons for the implementation</a:t>
            </a:r>
            <a:r>
              <a:rPr lang="en-GB" sz="1800" dirty="0" smtClean="0"/>
              <a:t>.</a:t>
            </a:r>
          </a:p>
        </p:txBody>
      </p:sp>
      <p:graphicFrame>
        <p:nvGraphicFramePr>
          <p:cNvPr id="4" name="Table 3"/>
          <p:cNvGraphicFramePr>
            <a:graphicFrameLocks noGrp="1"/>
          </p:cNvGraphicFramePr>
          <p:nvPr>
            <p:extLst>
              <p:ext uri="{D42A27DB-BD31-4B8C-83A1-F6EECF244321}">
                <p14:modId xmlns:p14="http://schemas.microsoft.com/office/powerpoint/2010/main" val="1286907101"/>
              </p:ext>
            </p:extLst>
          </p:nvPr>
        </p:nvGraphicFramePr>
        <p:xfrm>
          <a:off x="7128594" y="1052736"/>
          <a:ext cx="1691878" cy="563234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3"/>
                        </a:buBlip>
                      </a:pPr>
                      <a:r>
                        <a:rPr lang="en-US" sz="1440" baseline="0" dirty="0" smtClean="0">
                          <a:solidFill>
                            <a:srgbClr val="FF0000"/>
                          </a:solidFill>
                          <a:effectLst/>
                          <a:latin typeface="Arial" pitchFamily="34" charset="0"/>
                          <a:ea typeface="Times New Roman"/>
                          <a:cs typeface="Arial" pitchFamily="34" charset="0"/>
                        </a:rPr>
                        <a:t>If insurance covers it, what is the problem</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Why are laptops more at danger</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is a thin client and why is this better against theft</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How many memory sticks have you lost in your time</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the little hole in the top left or right of your laptop main section is there for</a:t>
                      </a:r>
                    </a:p>
                    <a:p>
                      <a:pPr marL="177800" indent="-177800" algn="l">
                        <a:spcAft>
                          <a:spcPts val="600"/>
                        </a:spcAft>
                        <a:buFontTx/>
                        <a:buBlip>
                          <a:blip r:embed="rId3"/>
                        </a:buBlip>
                      </a:pPr>
                      <a:r>
                        <a:rPr lang="en-US" sz="1440" baseline="0" dirty="0" smtClean="0">
                          <a:solidFill>
                            <a:schemeClr val="tx1"/>
                          </a:solidFill>
                          <a:effectLst/>
                          <a:latin typeface="Arial" pitchFamily="34" charset="0"/>
                          <a:ea typeface="Times New Roman"/>
                          <a:cs typeface="Arial" pitchFamily="34" charset="0"/>
                        </a:rPr>
                        <a:t>How many phones have you lost</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5"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7"/>
            <a:ext cx="1613879" cy="36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442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1" y="1052785"/>
            <a:ext cx="6877073" cy="5616575"/>
          </a:xfrm>
        </p:spPr>
        <p:txBody>
          <a:bodyPr>
            <a:noAutofit/>
          </a:bodyPr>
          <a:lstStyle/>
          <a:p>
            <a:pPr marL="266700" indent="-266700">
              <a:buClr>
                <a:srgbClr val="00B050"/>
              </a:buClr>
              <a:buSzPct val="75000"/>
            </a:pPr>
            <a:r>
              <a:rPr lang="en-GB" sz="1640" dirty="0"/>
              <a:t>Even companies with the most modern network security standards can remain vulnerable to some physical -- and decidedly low-tech -- threats that networking professionals must consider when developing corporate security standards. </a:t>
            </a:r>
            <a:endParaRPr lang="en-GB" sz="1640" dirty="0" smtClean="0"/>
          </a:p>
          <a:p>
            <a:pPr marL="266700" indent="-266700">
              <a:buClr>
                <a:srgbClr val="00B050"/>
              </a:buClr>
              <a:buSzPct val="75000"/>
            </a:pPr>
            <a:r>
              <a:rPr lang="en-GB" sz="1640" dirty="0" smtClean="0"/>
              <a:t>There are many forms </a:t>
            </a:r>
            <a:r>
              <a:rPr lang="en-GB" sz="1640" b="1" dirty="0" smtClean="0"/>
              <a:t>of physical protection </a:t>
            </a:r>
            <a:r>
              <a:rPr lang="en-GB" sz="1640" dirty="0" smtClean="0"/>
              <a:t>companies take in order to protect their equipment, depending on the level of threat and the potential cost of damage. Think about the security you see in the room around you now, and measure this against a company like IBM. The risk of loss through hacking or virus is greater for IBM and less on the potential burglary, whereas a school is the other way around. </a:t>
            </a:r>
          </a:p>
          <a:p>
            <a:pPr marL="266700" indent="-266700">
              <a:buClr>
                <a:srgbClr val="00B050"/>
              </a:buClr>
              <a:buSzPct val="75000"/>
            </a:pPr>
            <a:r>
              <a:rPr lang="en-GB" sz="1640" dirty="0" smtClean="0"/>
              <a:t>The most common of these is locks </a:t>
            </a:r>
            <a:r>
              <a:rPr lang="en-GB" sz="1640" dirty="0"/>
              <a:t>(e.g. doors, computer screens, filing cabinets) </a:t>
            </a:r>
            <a:r>
              <a:rPr lang="en-GB" sz="1640" dirty="0" smtClean="0"/>
              <a:t>Deterrents are, they need to be forced. 50% of the job, if a burglar or thief finds the door locked, they will usually walk away. Doors can be alarmed, they take time to get through, they can be seen to be open, similarly for windows and </a:t>
            </a:r>
            <a:r>
              <a:rPr lang="en-GB" sz="1640" dirty="0"/>
              <a:t>filing </a:t>
            </a:r>
            <a:r>
              <a:rPr lang="en-GB" sz="1640" dirty="0" smtClean="0"/>
              <a:t>cabinets. </a:t>
            </a:r>
            <a:r>
              <a:rPr lang="en-GB" sz="1640" dirty="0"/>
              <a:t>This </a:t>
            </a:r>
            <a:r>
              <a:rPr lang="en-GB" sz="1640" dirty="0" smtClean="0"/>
              <a:t>deterrent will push burglars away. Click </a:t>
            </a:r>
            <a:r>
              <a:rPr lang="en-GB" sz="1640" dirty="0" smtClean="0">
                <a:hlinkClick r:id="rId3"/>
              </a:rPr>
              <a:t>here</a:t>
            </a:r>
            <a:r>
              <a:rPr lang="en-GB" sz="1640" dirty="0" smtClean="0"/>
              <a:t> for details. Similarly screens are enough to deter internal crimes, what a thief cannot see, they are unlikely to take, specifically opportunist thefts like handbags, wallets, phones and laptops.</a:t>
            </a:r>
          </a:p>
          <a:p>
            <a:pPr marL="0" indent="0">
              <a:buNone/>
            </a:pPr>
            <a:r>
              <a:rPr lang="en-GB" sz="1640" b="1" dirty="0" smtClean="0">
                <a:solidFill>
                  <a:srgbClr val="FF0000"/>
                </a:solidFill>
              </a:rPr>
              <a:t>Task 05 – </a:t>
            </a:r>
            <a:r>
              <a:rPr lang="en-GB" sz="1640" dirty="0" smtClean="0">
                <a:solidFill>
                  <a:srgbClr val="FF0000"/>
                </a:solidFill>
              </a:rPr>
              <a:t>Describe to a new member of staff within a report, identifying </a:t>
            </a:r>
            <a:r>
              <a:rPr lang="en-GB" sz="1640" dirty="0">
                <a:solidFill>
                  <a:srgbClr val="FF0000"/>
                </a:solidFill>
              </a:rPr>
              <a:t>the Physical Benefits of </a:t>
            </a:r>
            <a:r>
              <a:rPr lang="en-GB" sz="1640" b="1" dirty="0">
                <a:solidFill>
                  <a:srgbClr val="FF0000"/>
                </a:solidFill>
              </a:rPr>
              <a:t>room and office security </a:t>
            </a:r>
            <a:r>
              <a:rPr lang="en-GB" sz="1640" dirty="0">
                <a:solidFill>
                  <a:srgbClr val="FF0000"/>
                </a:solidFill>
              </a:rPr>
              <a:t>to organisation’s resources and data.</a:t>
            </a:r>
          </a:p>
        </p:txBody>
      </p:sp>
      <p:sp>
        <p:nvSpPr>
          <p:cNvPr id="5" name="Title 2"/>
          <p:cNvSpPr>
            <a:spLocks noGrp="1"/>
          </p:cNvSpPr>
          <p:nvPr>
            <p:ph type="title"/>
          </p:nvPr>
        </p:nvSpPr>
        <p:spPr>
          <a:xfrm>
            <a:off x="70266" y="72008"/>
            <a:ext cx="8859452" cy="548680"/>
          </a:xfrm>
        </p:spPr>
        <p:txBody>
          <a:bodyPr>
            <a:noAutofit/>
          </a:bodyPr>
          <a:lstStyle/>
          <a:p>
            <a:r>
              <a:rPr lang="en-GB" sz="4000" dirty="0" smtClean="0"/>
              <a:t>6.3 - </a:t>
            </a:r>
            <a:r>
              <a:rPr lang="en-GB" sz="4000" dirty="0"/>
              <a:t>Protection </a:t>
            </a:r>
            <a:r>
              <a:rPr lang="en-GB" sz="4000" dirty="0" smtClean="0"/>
              <a:t>Measures - Physical</a:t>
            </a:r>
            <a:endParaRPr lang="en-GB" sz="4000" dirty="0"/>
          </a:p>
        </p:txBody>
      </p:sp>
      <p:graphicFrame>
        <p:nvGraphicFramePr>
          <p:cNvPr id="7" name="Table 6"/>
          <p:cNvGraphicFramePr>
            <a:graphicFrameLocks noGrp="1"/>
          </p:cNvGraphicFramePr>
          <p:nvPr>
            <p:extLst>
              <p:ext uri="{D42A27DB-BD31-4B8C-83A1-F6EECF244321}">
                <p14:modId xmlns:p14="http://schemas.microsoft.com/office/powerpoint/2010/main" val="4035940466"/>
              </p:ext>
            </p:extLst>
          </p:nvPr>
        </p:nvGraphicFramePr>
        <p:xfrm>
          <a:off x="7128594" y="1052736"/>
          <a:ext cx="1691878" cy="563234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4"/>
                        </a:buBlip>
                      </a:pPr>
                      <a:r>
                        <a:rPr lang="en-US" sz="1440" baseline="0" dirty="0" smtClean="0">
                          <a:solidFill>
                            <a:srgbClr val="FF0000"/>
                          </a:solidFill>
                          <a:effectLst/>
                          <a:latin typeface="Arial" pitchFamily="34" charset="0"/>
                          <a:ea typeface="Times New Roman"/>
                          <a:cs typeface="Arial" pitchFamily="34" charset="0"/>
                        </a:rPr>
                        <a:t>If insurance covers it, what is the problem</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4"/>
                        </a:buBlip>
                      </a:pPr>
                      <a:r>
                        <a:rPr lang="en-GB" sz="1440" baseline="0" dirty="0" smtClean="0">
                          <a:solidFill>
                            <a:schemeClr val="tx1"/>
                          </a:solidFill>
                          <a:effectLst/>
                          <a:latin typeface="Arial" pitchFamily="34" charset="0"/>
                          <a:ea typeface="Times New Roman"/>
                          <a:cs typeface="Arial" pitchFamily="34" charset="0"/>
                        </a:rPr>
                        <a:t>Why are laptops more at danger</a:t>
                      </a:r>
                    </a:p>
                    <a:p>
                      <a:pPr marL="177800" indent="-177800" algn="l">
                        <a:spcAft>
                          <a:spcPts val="600"/>
                        </a:spcAft>
                        <a:buFontTx/>
                        <a:buBlip>
                          <a:blip r:embed="rId4"/>
                        </a:buBlip>
                      </a:pPr>
                      <a:r>
                        <a:rPr lang="en-GB" sz="1440" baseline="0" dirty="0" smtClean="0">
                          <a:solidFill>
                            <a:srgbClr val="FF0000"/>
                          </a:solidFill>
                          <a:effectLst/>
                          <a:latin typeface="Arial" pitchFamily="34" charset="0"/>
                          <a:ea typeface="Times New Roman"/>
                          <a:cs typeface="Arial" pitchFamily="34" charset="0"/>
                        </a:rPr>
                        <a:t>What is a thin client and why is this better against theft</a:t>
                      </a:r>
                    </a:p>
                    <a:p>
                      <a:pPr marL="177800" indent="-177800" algn="l">
                        <a:spcAft>
                          <a:spcPts val="600"/>
                        </a:spcAft>
                        <a:buFontTx/>
                        <a:buBlip>
                          <a:blip r:embed="rId4"/>
                        </a:buBlip>
                      </a:pPr>
                      <a:r>
                        <a:rPr lang="en-GB" sz="1440" baseline="0" dirty="0" smtClean="0">
                          <a:solidFill>
                            <a:schemeClr val="tx1"/>
                          </a:solidFill>
                          <a:effectLst/>
                          <a:latin typeface="Arial" pitchFamily="34" charset="0"/>
                          <a:ea typeface="Times New Roman"/>
                          <a:cs typeface="Arial" pitchFamily="34" charset="0"/>
                        </a:rPr>
                        <a:t>How many memory sticks have you lost in your time</a:t>
                      </a:r>
                    </a:p>
                    <a:p>
                      <a:pPr marL="177800" indent="-177800" algn="l">
                        <a:spcAft>
                          <a:spcPts val="600"/>
                        </a:spcAft>
                        <a:buFontTx/>
                        <a:buBlip>
                          <a:blip r:embed="rId4"/>
                        </a:buBlip>
                      </a:pPr>
                      <a:r>
                        <a:rPr lang="en-GB" sz="1440" baseline="0" dirty="0" smtClean="0">
                          <a:solidFill>
                            <a:srgbClr val="FF0000"/>
                          </a:solidFill>
                          <a:effectLst/>
                          <a:latin typeface="Arial" pitchFamily="34" charset="0"/>
                          <a:ea typeface="Times New Roman"/>
                          <a:cs typeface="Arial" pitchFamily="34" charset="0"/>
                        </a:rPr>
                        <a:t>What the little hole in the top left or right of your laptop main section is there for</a:t>
                      </a:r>
                    </a:p>
                    <a:p>
                      <a:pPr marL="177800" indent="-177800" algn="l">
                        <a:spcAft>
                          <a:spcPts val="600"/>
                        </a:spcAft>
                        <a:buFontTx/>
                        <a:buBlip>
                          <a:blip r:embed="rId4"/>
                        </a:buBlip>
                      </a:pPr>
                      <a:r>
                        <a:rPr lang="en-US" sz="1440" baseline="0" dirty="0" smtClean="0">
                          <a:solidFill>
                            <a:schemeClr val="tx1"/>
                          </a:solidFill>
                          <a:effectLst/>
                          <a:latin typeface="Arial" pitchFamily="34" charset="0"/>
                          <a:ea typeface="Times New Roman"/>
                          <a:cs typeface="Arial" pitchFamily="34" charset="0"/>
                        </a:rPr>
                        <a:t>How many phones have you lost</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8" name="Picture 7" descr="Think About"/>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64288" y="1052736"/>
            <a:ext cx="1613879" cy="36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2150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1" y="1052736"/>
            <a:ext cx="6768751" cy="5616575"/>
          </a:xfrm>
        </p:spPr>
        <p:txBody>
          <a:bodyPr>
            <a:noAutofit/>
          </a:bodyPr>
          <a:lstStyle/>
          <a:p>
            <a:pPr marL="255588" indent="-255588">
              <a:buClr>
                <a:srgbClr val="00B050"/>
              </a:buClr>
              <a:buSzPct val="75000"/>
            </a:pPr>
            <a:r>
              <a:rPr lang="en-GB" sz="1800" b="1" dirty="0" smtClean="0"/>
              <a:t>Placing </a:t>
            </a:r>
            <a:r>
              <a:rPr lang="en-GB" sz="1800" b="1" dirty="0"/>
              <a:t>computers above known flood levels</a:t>
            </a:r>
            <a:r>
              <a:rPr lang="en-GB" sz="1800" dirty="0"/>
              <a:t> </a:t>
            </a:r>
            <a:r>
              <a:rPr lang="en-GB" sz="1800" dirty="0" smtClean="0"/>
              <a:t>would seem like an obvious security measure to take in the protection of hardware within a company, specifically in areas prone to flooding but measure this against the naivety of people when flooding happens. Click </a:t>
            </a:r>
            <a:r>
              <a:rPr lang="en-GB" sz="1800" dirty="0" smtClean="0">
                <a:hlinkClick r:id="rId3"/>
              </a:rPr>
              <a:t>here</a:t>
            </a:r>
            <a:r>
              <a:rPr lang="en-GB" sz="1800" dirty="0" smtClean="0"/>
              <a:t>. As soon as the recent floods happened, televisions, cookers, fridges, washing machines, people are surprised when the damage occurs. Looking at the school now, IT rooms are predominantly on the ground floor, even network rooms, the potential damage to the computer system when flooding happens is as much about data and electricity loss or surges as it is about repairable damage.</a:t>
            </a:r>
          </a:p>
          <a:p>
            <a:pPr marL="255588" indent="-255588">
              <a:buClr>
                <a:srgbClr val="00B050"/>
              </a:buClr>
              <a:buSzPct val="75000"/>
            </a:pPr>
            <a:r>
              <a:rPr lang="en-GB" sz="1800" dirty="0" smtClean="0"/>
              <a:t>Similarly burglaries tend to be on the ground floor of building, thieves look in the windows and decide which rooms to burgle. It would seem obvious not to place important machinery on the ground floor but this is often weighed up against cost, access and efficiency. Placing hardware on a higher floor also means more doors to go through, more security, more chance of getting caught.</a:t>
            </a:r>
          </a:p>
          <a:p>
            <a:pPr marL="0" indent="0">
              <a:buNone/>
            </a:pPr>
            <a:r>
              <a:rPr lang="en-GB" sz="1800" b="1" dirty="0">
                <a:solidFill>
                  <a:srgbClr val="FF0000"/>
                </a:solidFill>
              </a:rPr>
              <a:t>Task </a:t>
            </a:r>
            <a:r>
              <a:rPr lang="en-GB" sz="1800" b="1" dirty="0" smtClean="0">
                <a:solidFill>
                  <a:srgbClr val="FF0000"/>
                </a:solidFill>
              </a:rPr>
              <a:t>06 – </a:t>
            </a:r>
            <a:r>
              <a:rPr lang="en-GB" sz="1800" dirty="0" smtClean="0">
                <a:solidFill>
                  <a:srgbClr val="FF0000"/>
                </a:solidFill>
              </a:rPr>
              <a:t>Describe </a:t>
            </a:r>
            <a:r>
              <a:rPr lang="en-GB" sz="1800" dirty="0">
                <a:solidFill>
                  <a:srgbClr val="FF0000"/>
                </a:solidFill>
              </a:rPr>
              <a:t>to a new member of staff within a report, identifying the Physical Benefits of</a:t>
            </a:r>
            <a:r>
              <a:rPr lang="en-GB" sz="1800" b="1" dirty="0">
                <a:solidFill>
                  <a:srgbClr val="FF0000"/>
                </a:solidFill>
              </a:rPr>
              <a:t> </a:t>
            </a:r>
            <a:r>
              <a:rPr lang="en-GB" sz="1800" b="1" dirty="0" smtClean="0">
                <a:solidFill>
                  <a:srgbClr val="FF0000"/>
                </a:solidFill>
              </a:rPr>
              <a:t>placing hardware above flood levels</a:t>
            </a:r>
            <a:r>
              <a:rPr lang="en-GB" sz="1800" dirty="0" smtClean="0">
                <a:solidFill>
                  <a:srgbClr val="FF0000"/>
                </a:solidFill>
              </a:rPr>
              <a:t> </a:t>
            </a:r>
            <a:r>
              <a:rPr lang="en-GB" sz="1800" dirty="0">
                <a:solidFill>
                  <a:srgbClr val="FF0000"/>
                </a:solidFill>
              </a:rPr>
              <a:t>to organisation’s resources and data.</a:t>
            </a:r>
          </a:p>
          <a:p>
            <a:endParaRPr lang="en-GB" sz="1800" dirty="0"/>
          </a:p>
        </p:txBody>
      </p:sp>
      <p:graphicFrame>
        <p:nvGraphicFramePr>
          <p:cNvPr id="5" name="Table 4"/>
          <p:cNvGraphicFramePr>
            <a:graphicFrameLocks noGrp="1"/>
          </p:cNvGraphicFramePr>
          <p:nvPr>
            <p:extLst>
              <p:ext uri="{D42A27DB-BD31-4B8C-83A1-F6EECF244321}">
                <p14:modId xmlns:p14="http://schemas.microsoft.com/office/powerpoint/2010/main" val="4035940466"/>
              </p:ext>
            </p:extLst>
          </p:nvPr>
        </p:nvGraphicFramePr>
        <p:xfrm>
          <a:off x="7128594" y="1052736"/>
          <a:ext cx="1691878" cy="563234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4"/>
                        </a:buBlip>
                      </a:pPr>
                      <a:r>
                        <a:rPr lang="en-US" sz="1440" baseline="0" dirty="0" smtClean="0">
                          <a:solidFill>
                            <a:srgbClr val="FF0000"/>
                          </a:solidFill>
                          <a:effectLst/>
                          <a:latin typeface="Arial" pitchFamily="34" charset="0"/>
                          <a:ea typeface="Times New Roman"/>
                          <a:cs typeface="Arial" pitchFamily="34" charset="0"/>
                        </a:rPr>
                        <a:t>If insurance covers it, what is the problem</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4"/>
                        </a:buBlip>
                      </a:pPr>
                      <a:r>
                        <a:rPr lang="en-GB" sz="1440" baseline="0" dirty="0" smtClean="0">
                          <a:solidFill>
                            <a:schemeClr val="tx1"/>
                          </a:solidFill>
                          <a:effectLst/>
                          <a:latin typeface="Arial" pitchFamily="34" charset="0"/>
                          <a:ea typeface="Times New Roman"/>
                          <a:cs typeface="Arial" pitchFamily="34" charset="0"/>
                        </a:rPr>
                        <a:t>Why are laptops more at danger</a:t>
                      </a:r>
                    </a:p>
                    <a:p>
                      <a:pPr marL="177800" indent="-177800" algn="l">
                        <a:spcAft>
                          <a:spcPts val="600"/>
                        </a:spcAft>
                        <a:buFontTx/>
                        <a:buBlip>
                          <a:blip r:embed="rId4"/>
                        </a:buBlip>
                      </a:pPr>
                      <a:r>
                        <a:rPr lang="en-GB" sz="1440" baseline="0" dirty="0" smtClean="0">
                          <a:solidFill>
                            <a:srgbClr val="FF0000"/>
                          </a:solidFill>
                          <a:effectLst/>
                          <a:latin typeface="Arial" pitchFamily="34" charset="0"/>
                          <a:ea typeface="Times New Roman"/>
                          <a:cs typeface="Arial" pitchFamily="34" charset="0"/>
                        </a:rPr>
                        <a:t>What is a thin client and why is this better against theft</a:t>
                      </a:r>
                    </a:p>
                    <a:p>
                      <a:pPr marL="177800" indent="-177800" algn="l">
                        <a:spcAft>
                          <a:spcPts val="600"/>
                        </a:spcAft>
                        <a:buFontTx/>
                        <a:buBlip>
                          <a:blip r:embed="rId4"/>
                        </a:buBlip>
                      </a:pPr>
                      <a:r>
                        <a:rPr lang="en-GB" sz="1440" baseline="0" dirty="0" smtClean="0">
                          <a:solidFill>
                            <a:schemeClr val="tx1"/>
                          </a:solidFill>
                          <a:effectLst/>
                          <a:latin typeface="Arial" pitchFamily="34" charset="0"/>
                          <a:ea typeface="Times New Roman"/>
                          <a:cs typeface="Arial" pitchFamily="34" charset="0"/>
                        </a:rPr>
                        <a:t>How many memory sticks have you lost in your time</a:t>
                      </a:r>
                    </a:p>
                    <a:p>
                      <a:pPr marL="177800" indent="-177800" algn="l">
                        <a:spcAft>
                          <a:spcPts val="600"/>
                        </a:spcAft>
                        <a:buFontTx/>
                        <a:buBlip>
                          <a:blip r:embed="rId4"/>
                        </a:buBlip>
                      </a:pPr>
                      <a:r>
                        <a:rPr lang="en-GB" sz="1440" baseline="0" dirty="0" smtClean="0">
                          <a:solidFill>
                            <a:srgbClr val="FF0000"/>
                          </a:solidFill>
                          <a:effectLst/>
                          <a:latin typeface="Arial" pitchFamily="34" charset="0"/>
                          <a:ea typeface="Times New Roman"/>
                          <a:cs typeface="Arial" pitchFamily="34" charset="0"/>
                        </a:rPr>
                        <a:t>What the little hole in the top left or right of your laptop main section is there for</a:t>
                      </a:r>
                    </a:p>
                    <a:p>
                      <a:pPr marL="177800" indent="-177800" algn="l">
                        <a:spcAft>
                          <a:spcPts val="600"/>
                        </a:spcAft>
                        <a:buFontTx/>
                        <a:buBlip>
                          <a:blip r:embed="rId4"/>
                        </a:buBlip>
                      </a:pPr>
                      <a:r>
                        <a:rPr lang="en-US" sz="1440" baseline="0" dirty="0" smtClean="0">
                          <a:solidFill>
                            <a:schemeClr val="tx1"/>
                          </a:solidFill>
                          <a:effectLst/>
                          <a:latin typeface="Arial" pitchFamily="34" charset="0"/>
                          <a:ea typeface="Times New Roman"/>
                          <a:cs typeface="Arial" pitchFamily="34" charset="0"/>
                        </a:rPr>
                        <a:t>How many phones have you lost</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6" name="Picture 5" descr="Think About"/>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64288" y="1052737"/>
            <a:ext cx="1613879" cy="36004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p:nvPr>
        </p:nvSpPr>
        <p:spPr>
          <a:xfrm>
            <a:off x="70266" y="72008"/>
            <a:ext cx="8859452" cy="548680"/>
          </a:xfrm>
        </p:spPr>
        <p:txBody>
          <a:bodyPr>
            <a:noAutofit/>
          </a:bodyPr>
          <a:lstStyle/>
          <a:p>
            <a:r>
              <a:rPr lang="en-GB" sz="4000" dirty="0" smtClean="0"/>
              <a:t>6.3 - </a:t>
            </a:r>
            <a:r>
              <a:rPr lang="en-GB" sz="4000" dirty="0"/>
              <a:t>Protection </a:t>
            </a:r>
            <a:r>
              <a:rPr lang="en-GB" sz="4000" dirty="0" smtClean="0"/>
              <a:t>Measures - Physical</a:t>
            </a:r>
            <a:endParaRPr lang="en-GB" sz="4000" dirty="0"/>
          </a:p>
        </p:txBody>
      </p:sp>
    </p:spTree>
    <p:extLst>
      <p:ext uri="{BB962C8B-B14F-4D97-AF65-F5344CB8AC3E}">
        <p14:creationId xmlns:p14="http://schemas.microsoft.com/office/powerpoint/2010/main" val="38230245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1" y="1052736"/>
            <a:ext cx="6877074" cy="5616575"/>
          </a:xfrm>
        </p:spPr>
        <p:txBody>
          <a:bodyPr>
            <a:noAutofit/>
          </a:bodyPr>
          <a:lstStyle/>
          <a:p>
            <a:pPr marL="255588" indent="-255588">
              <a:buClr>
                <a:srgbClr val="00B050"/>
              </a:buClr>
              <a:buSzPct val="75000"/>
            </a:pPr>
            <a:r>
              <a:rPr lang="en-GB" sz="1700" b="1" dirty="0" smtClean="0"/>
              <a:t>Back </a:t>
            </a:r>
            <a:r>
              <a:rPr lang="en-GB" sz="1700" b="1" dirty="0"/>
              <a:t>up systems in other </a:t>
            </a:r>
            <a:r>
              <a:rPr lang="en-GB" sz="1700" b="1" dirty="0" smtClean="0"/>
              <a:t>locations </a:t>
            </a:r>
            <a:r>
              <a:rPr lang="en-GB" sz="1700" dirty="0" smtClean="0"/>
              <a:t>– by law and by good practice schools backup all the files that get changed in a school day onto a tape drive after school closes. At the end of the week they back up the files onto a larger drive somewhere else so there is a safe copy. They also backup all the files a third time and take this backup off site. Usually this is stored in a fireproof safe somewhere remote. This might seem over the top but it costs less than £500 for the setup and £50 a month for the secure backups.</a:t>
            </a:r>
          </a:p>
          <a:p>
            <a:pPr marL="255588" indent="-255588">
              <a:buClr>
                <a:srgbClr val="00B050"/>
              </a:buClr>
              <a:buSzPct val="75000"/>
            </a:pPr>
            <a:r>
              <a:rPr lang="en-GB" sz="1700" b="1" dirty="0" smtClean="0"/>
              <a:t>Why do this </a:t>
            </a:r>
            <a:r>
              <a:rPr lang="en-GB" sz="1700" dirty="0" smtClean="0"/>
              <a:t>– It is right, morally and legally. For other companies they will do something similar, depending on the nature and importance of the data. Banks keep their information in several locations, each them protected by degrees of encryption, biometric and software based. The obvious benefits of remote backups is easy to understand, these are old data but if a company goes down, burns, crashes, gets hit by an earthquake etc</a:t>
            </a:r>
            <a:r>
              <a:rPr lang="en-GB" sz="1700" dirty="0"/>
              <a:t>.</a:t>
            </a:r>
            <a:r>
              <a:rPr lang="en-GB" sz="1700" dirty="0" smtClean="0"/>
              <a:t> the downtime is massively reduced. New backup systems like Cloud are taking more precedence, after the Kyoto earthquake most com</a:t>
            </a:r>
            <a:r>
              <a:rPr lang="en-GB" sz="1700" dirty="0"/>
              <a:t>panies who stored their data in the city were back online in days.</a:t>
            </a:r>
          </a:p>
          <a:p>
            <a:pPr marL="0" indent="0">
              <a:buNone/>
            </a:pPr>
            <a:r>
              <a:rPr lang="en-GB" sz="1700" b="1" dirty="0" smtClean="0">
                <a:solidFill>
                  <a:srgbClr val="FF0000"/>
                </a:solidFill>
              </a:rPr>
              <a:t>Task 07 – </a:t>
            </a:r>
            <a:r>
              <a:rPr lang="en-GB" sz="1700" dirty="0">
                <a:solidFill>
                  <a:srgbClr val="FF0000"/>
                </a:solidFill>
              </a:rPr>
              <a:t>Describe to a new member of staff within a report, identifying the Physical Benefits of</a:t>
            </a:r>
            <a:r>
              <a:rPr lang="en-GB" sz="1700" b="1" dirty="0">
                <a:solidFill>
                  <a:srgbClr val="FF0000"/>
                </a:solidFill>
              </a:rPr>
              <a:t> </a:t>
            </a:r>
            <a:r>
              <a:rPr lang="en-GB" sz="1700" b="1" dirty="0" smtClean="0">
                <a:solidFill>
                  <a:srgbClr val="FF0000"/>
                </a:solidFill>
              </a:rPr>
              <a:t>remote backup storage</a:t>
            </a:r>
            <a:r>
              <a:rPr lang="en-GB" sz="1700" dirty="0" smtClean="0">
                <a:solidFill>
                  <a:srgbClr val="FF0000"/>
                </a:solidFill>
              </a:rPr>
              <a:t>  to </a:t>
            </a:r>
            <a:r>
              <a:rPr lang="en-GB" sz="1700" dirty="0">
                <a:solidFill>
                  <a:srgbClr val="FF0000"/>
                </a:solidFill>
              </a:rPr>
              <a:t>organisation’s resources and data</a:t>
            </a:r>
            <a:r>
              <a:rPr lang="en-GB" sz="1700" dirty="0" smtClean="0">
                <a:solidFill>
                  <a:srgbClr val="FF0000"/>
                </a:solidFill>
              </a:rPr>
              <a:t>.</a:t>
            </a:r>
            <a:endParaRPr lang="en-GB" sz="1700" dirty="0">
              <a:solidFill>
                <a:srgbClr val="FF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035940466"/>
              </p:ext>
            </p:extLst>
          </p:nvPr>
        </p:nvGraphicFramePr>
        <p:xfrm>
          <a:off x="7128594" y="1052736"/>
          <a:ext cx="1691878" cy="563234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3"/>
                        </a:buBlip>
                      </a:pPr>
                      <a:r>
                        <a:rPr lang="en-US" sz="1440" baseline="0" dirty="0" smtClean="0">
                          <a:solidFill>
                            <a:srgbClr val="FF0000"/>
                          </a:solidFill>
                          <a:effectLst/>
                          <a:latin typeface="Arial" pitchFamily="34" charset="0"/>
                          <a:ea typeface="Times New Roman"/>
                          <a:cs typeface="Arial" pitchFamily="34" charset="0"/>
                        </a:rPr>
                        <a:t>If insurance covers it, what is the problem</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Why are laptops more at danger</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is a thin client and why is this better against theft</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How many memory sticks have you lost in your time</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the little hole in the top left or right of your laptop main section is there for</a:t>
                      </a:r>
                    </a:p>
                    <a:p>
                      <a:pPr marL="177800" indent="-177800" algn="l">
                        <a:spcAft>
                          <a:spcPts val="600"/>
                        </a:spcAft>
                        <a:buFontTx/>
                        <a:buBlip>
                          <a:blip r:embed="rId3"/>
                        </a:buBlip>
                      </a:pPr>
                      <a:r>
                        <a:rPr lang="en-US" sz="1440" baseline="0" dirty="0" smtClean="0">
                          <a:solidFill>
                            <a:schemeClr val="tx1"/>
                          </a:solidFill>
                          <a:effectLst/>
                          <a:latin typeface="Arial" pitchFamily="34" charset="0"/>
                          <a:ea typeface="Times New Roman"/>
                          <a:cs typeface="Arial" pitchFamily="34" charset="0"/>
                        </a:rPr>
                        <a:t>How many phones have you lost</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6" name="Picture 5"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7"/>
            <a:ext cx="1613879" cy="36004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p:nvPr>
        </p:nvSpPr>
        <p:spPr>
          <a:xfrm>
            <a:off x="70266" y="72008"/>
            <a:ext cx="8859452" cy="548680"/>
          </a:xfrm>
        </p:spPr>
        <p:txBody>
          <a:bodyPr>
            <a:noAutofit/>
          </a:bodyPr>
          <a:lstStyle/>
          <a:p>
            <a:r>
              <a:rPr lang="en-GB" sz="4000" dirty="0" smtClean="0"/>
              <a:t>6.3 - </a:t>
            </a:r>
            <a:r>
              <a:rPr lang="en-GB" sz="4000" dirty="0"/>
              <a:t>Protection </a:t>
            </a:r>
            <a:r>
              <a:rPr lang="en-GB" sz="4000" dirty="0" smtClean="0"/>
              <a:t>Measures - Physical</a:t>
            </a:r>
            <a:endParaRPr lang="en-GB" sz="4000" dirty="0"/>
          </a:p>
        </p:txBody>
      </p:sp>
    </p:spTree>
    <p:extLst>
      <p:ext uri="{BB962C8B-B14F-4D97-AF65-F5344CB8AC3E}">
        <p14:creationId xmlns:p14="http://schemas.microsoft.com/office/powerpoint/2010/main" val="29107860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1" y="1052736"/>
            <a:ext cx="6877074" cy="5616575"/>
          </a:xfrm>
        </p:spPr>
        <p:txBody>
          <a:bodyPr>
            <a:noAutofit/>
          </a:bodyPr>
          <a:lstStyle/>
          <a:p>
            <a:pPr marL="255588" indent="-255588">
              <a:buClr>
                <a:srgbClr val="00B050"/>
              </a:buClr>
              <a:buSzPct val="75000"/>
            </a:pPr>
            <a:r>
              <a:rPr lang="en-GB" sz="1700" b="1" dirty="0" smtClean="0"/>
              <a:t>Keypads </a:t>
            </a:r>
            <a:r>
              <a:rPr lang="en-GB" sz="1700" b="1" dirty="0"/>
              <a:t>and biometrics</a:t>
            </a:r>
            <a:r>
              <a:rPr lang="en-GB" sz="1700" dirty="0"/>
              <a:t> </a:t>
            </a:r>
            <a:r>
              <a:rPr lang="en-GB" sz="1700" dirty="0" smtClean="0"/>
              <a:t>– these are the highest levels of physical protection that a company can install ranging from the cheap, fingerprinting and keypads, to the expensive, biometrics, retina scanning, facial recognition and voice recognition.</a:t>
            </a:r>
          </a:p>
          <a:p>
            <a:pPr marL="255588" indent="-255588">
              <a:buClr>
                <a:srgbClr val="00B050"/>
              </a:buClr>
              <a:buSzPct val="75000"/>
            </a:pPr>
            <a:r>
              <a:rPr lang="en-GB" sz="1700" dirty="0" smtClean="0"/>
              <a:t>We have all seen the films where they use an eye or a fingerprint to get past security, but these measures are not as they look, retina scanning only works with a living eye, the pupil dilates when scanned but does not when the muscle tissue is removed. Similarly with finger print recognition, all fingers are different and dead tissue breaks down the print recognition. But biometrics do work well in most cases.</a:t>
            </a:r>
          </a:p>
          <a:p>
            <a:pPr marL="255588" indent="-255588"/>
            <a:r>
              <a:rPr lang="en-GB" sz="1700" dirty="0" smtClean="0"/>
              <a:t>Similarly keypads, they are designed to keep people out, they also track who went in, times entered, keeping a log of activity in some cases. Linking this to camera tracking can be the cure of most technical hacking internally. Similarly finger print logins on laptops or base machines will allow a user log to be generated of activity. All these measures are designed to be successful to a degree, each can be counter measured but the opportunist thief and hacker will always look elsewhere for the easier method is such security is installed.</a:t>
            </a:r>
          </a:p>
          <a:p>
            <a:pPr marL="0" indent="0">
              <a:buNone/>
            </a:pPr>
            <a:r>
              <a:rPr lang="en-GB" sz="1700" b="1" dirty="0">
                <a:solidFill>
                  <a:srgbClr val="FF0000"/>
                </a:solidFill>
              </a:rPr>
              <a:t>Task </a:t>
            </a:r>
            <a:r>
              <a:rPr lang="en-GB" sz="1700" b="1" dirty="0" smtClean="0">
                <a:solidFill>
                  <a:srgbClr val="FF0000"/>
                </a:solidFill>
              </a:rPr>
              <a:t>08 – </a:t>
            </a:r>
            <a:r>
              <a:rPr lang="en-GB" sz="1700" dirty="0" smtClean="0">
                <a:solidFill>
                  <a:srgbClr val="FF0000"/>
                </a:solidFill>
              </a:rPr>
              <a:t>Describe </a:t>
            </a:r>
            <a:r>
              <a:rPr lang="en-GB" sz="1700" dirty="0">
                <a:solidFill>
                  <a:srgbClr val="FF0000"/>
                </a:solidFill>
              </a:rPr>
              <a:t>to a new member of staff within a report, identifying the Physical Benefits of</a:t>
            </a:r>
            <a:r>
              <a:rPr lang="en-GB" sz="1700" b="1" dirty="0">
                <a:solidFill>
                  <a:srgbClr val="FF0000"/>
                </a:solidFill>
              </a:rPr>
              <a:t> </a:t>
            </a:r>
            <a:r>
              <a:rPr lang="en-GB" sz="1700" b="1" dirty="0" smtClean="0">
                <a:solidFill>
                  <a:srgbClr val="FF0000"/>
                </a:solidFill>
              </a:rPr>
              <a:t>biometrics and </a:t>
            </a:r>
            <a:r>
              <a:rPr lang="en-GB" sz="1700" b="1" dirty="0">
                <a:solidFill>
                  <a:srgbClr val="FF0000"/>
                </a:solidFill>
              </a:rPr>
              <a:t>K</a:t>
            </a:r>
            <a:r>
              <a:rPr lang="en-GB" sz="1700" b="1" dirty="0" smtClean="0">
                <a:solidFill>
                  <a:srgbClr val="FF0000"/>
                </a:solidFill>
              </a:rPr>
              <a:t>eypads</a:t>
            </a:r>
            <a:r>
              <a:rPr lang="en-GB" sz="1700" dirty="0" smtClean="0">
                <a:solidFill>
                  <a:srgbClr val="FF0000"/>
                </a:solidFill>
              </a:rPr>
              <a:t>  </a:t>
            </a:r>
            <a:r>
              <a:rPr lang="en-GB" sz="1700" dirty="0">
                <a:solidFill>
                  <a:srgbClr val="FF0000"/>
                </a:solidFill>
              </a:rPr>
              <a:t>to organisation’s resources and data.</a:t>
            </a:r>
          </a:p>
          <a:p>
            <a:endParaRPr lang="en-GB" sz="1700" dirty="0"/>
          </a:p>
        </p:txBody>
      </p:sp>
      <p:graphicFrame>
        <p:nvGraphicFramePr>
          <p:cNvPr id="5" name="Table 4"/>
          <p:cNvGraphicFramePr>
            <a:graphicFrameLocks noGrp="1"/>
          </p:cNvGraphicFramePr>
          <p:nvPr>
            <p:extLst>
              <p:ext uri="{D42A27DB-BD31-4B8C-83A1-F6EECF244321}">
                <p14:modId xmlns:p14="http://schemas.microsoft.com/office/powerpoint/2010/main" val="4035940466"/>
              </p:ext>
            </p:extLst>
          </p:nvPr>
        </p:nvGraphicFramePr>
        <p:xfrm>
          <a:off x="7128594" y="1052736"/>
          <a:ext cx="1691878" cy="563234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3"/>
                        </a:buBlip>
                      </a:pPr>
                      <a:r>
                        <a:rPr lang="en-US" sz="1440" baseline="0" dirty="0" smtClean="0">
                          <a:solidFill>
                            <a:srgbClr val="FF0000"/>
                          </a:solidFill>
                          <a:effectLst/>
                          <a:latin typeface="Arial" pitchFamily="34" charset="0"/>
                          <a:ea typeface="Times New Roman"/>
                          <a:cs typeface="Arial" pitchFamily="34" charset="0"/>
                        </a:rPr>
                        <a:t>If insurance covers it, what is the problem</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Why are laptops more at danger</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is a thin client and why is this better against theft</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How many memory sticks have you lost in your time</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the little hole in the top left or right of your laptop main section is there for</a:t>
                      </a:r>
                    </a:p>
                    <a:p>
                      <a:pPr marL="177800" indent="-177800" algn="l">
                        <a:spcAft>
                          <a:spcPts val="600"/>
                        </a:spcAft>
                        <a:buFontTx/>
                        <a:buBlip>
                          <a:blip r:embed="rId3"/>
                        </a:buBlip>
                      </a:pPr>
                      <a:r>
                        <a:rPr lang="en-US" sz="1440" baseline="0" dirty="0" smtClean="0">
                          <a:solidFill>
                            <a:schemeClr val="tx1"/>
                          </a:solidFill>
                          <a:effectLst/>
                          <a:latin typeface="Arial" pitchFamily="34" charset="0"/>
                          <a:ea typeface="Times New Roman"/>
                          <a:cs typeface="Arial" pitchFamily="34" charset="0"/>
                        </a:rPr>
                        <a:t>How many phones have you lost</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6" name="Picture 5"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7"/>
            <a:ext cx="1613879" cy="36004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p:nvPr>
        </p:nvSpPr>
        <p:spPr>
          <a:xfrm>
            <a:off x="70266" y="72008"/>
            <a:ext cx="8859452" cy="548680"/>
          </a:xfrm>
        </p:spPr>
        <p:txBody>
          <a:bodyPr>
            <a:noAutofit/>
          </a:bodyPr>
          <a:lstStyle/>
          <a:p>
            <a:r>
              <a:rPr lang="en-GB" sz="4000" dirty="0" smtClean="0"/>
              <a:t>6.3 - </a:t>
            </a:r>
            <a:r>
              <a:rPr lang="en-GB" sz="4000" dirty="0"/>
              <a:t>Protection </a:t>
            </a:r>
            <a:r>
              <a:rPr lang="en-GB" sz="4000" dirty="0" smtClean="0"/>
              <a:t>Measures - Physical</a:t>
            </a:r>
            <a:endParaRPr lang="en-GB" sz="4000" dirty="0"/>
          </a:p>
        </p:txBody>
      </p:sp>
    </p:spTree>
    <p:extLst>
      <p:ext uri="{BB962C8B-B14F-4D97-AF65-F5344CB8AC3E}">
        <p14:creationId xmlns:p14="http://schemas.microsoft.com/office/powerpoint/2010/main" val="2252552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1" y="1052785"/>
            <a:ext cx="6877074" cy="5616575"/>
          </a:xfrm>
        </p:spPr>
        <p:txBody>
          <a:bodyPr>
            <a:noAutofit/>
          </a:bodyPr>
          <a:lstStyle/>
          <a:p>
            <a:pPr marL="269875" indent="-255588">
              <a:buClr>
                <a:srgbClr val="00B050"/>
              </a:buClr>
              <a:buSzPct val="75000"/>
            </a:pPr>
            <a:r>
              <a:rPr lang="en-GB" sz="2200" b="1" dirty="0"/>
              <a:t>S</a:t>
            </a:r>
            <a:r>
              <a:rPr lang="en-GB" sz="2200" b="1" dirty="0" smtClean="0"/>
              <a:t>ecurity staff</a:t>
            </a:r>
            <a:r>
              <a:rPr lang="en-GB" sz="2200" b="1" dirty="0"/>
              <a:t> </a:t>
            </a:r>
            <a:r>
              <a:rPr lang="en-GB" sz="2200" dirty="0" smtClean="0"/>
              <a:t>-  the percentage of deterrents from other physical security is measurable but nothing beats Security Staff and Security presence. Even fake burglar alarms stop thieves from trying, the show of force, the presence of a guard is enough to stop the most determined. Suddenly the risk of getting caught is so much higher and the chance to deny proof is seriously reduced.</a:t>
            </a:r>
          </a:p>
          <a:p>
            <a:pPr marL="269875" indent="-255588">
              <a:buClr>
                <a:srgbClr val="00B050"/>
              </a:buClr>
              <a:buSzPct val="75000"/>
            </a:pPr>
            <a:r>
              <a:rPr lang="en-GB" sz="2200" dirty="0" smtClean="0"/>
              <a:t>Security staff are both internal and external, operate cameras, watch the video screens, sometimes have dogs and do patrols. Internally they check every room before locking so this reduces the risk of someone hiding at the end of the day. They set the alarms and monitor door activity, check ID’s of people within the building and often stand guard around any particular area that is more at risk.</a:t>
            </a:r>
            <a:endParaRPr lang="en-GB" sz="2200" dirty="0"/>
          </a:p>
        </p:txBody>
      </p:sp>
      <p:graphicFrame>
        <p:nvGraphicFramePr>
          <p:cNvPr id="5" name="Table 4"/>
          <p:cNvGraphicFramePr>
            <a:graphicFrameLocks noGrp="1"/>
          </p:cNvGraphicFramePr>
          <p:nvPr>
            <p:extLst>
              <p:ext uri="{D42A27DB-BD31-4B8C-83A1-F6EECF244321}">
                <p14:modId xmlns:p14="http://schemas.microsoft.com/office/powerpoint/2010/main" val="4035940466"/>
              </p:ext>
            </p:extLst>
          </p:nvPr>
        </p:nvGraphicFramePr>
        <p:xfrm>
          <a:off x="7128594" y="1052736"/>
          <a:ext cx="1691878" cy="563234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3"/>
                        </a:buBlip>
                      </a:pPr>
                      <a:r>
                        <a:rPr lang="en-US" sz="1440" baseline="0" dirty="0" smtClean="0">
                          <a:solidFill>
                            <a:srgbClr val="FF0000"/>
                          </a:solidFill>
                          <a:effectLst/>
                          <a:latin typeface="Arial" pitchFamily="34" charset="0"/>
                          <a:ea typeface="Times New Roman"/>
                          <a:cs typeface="Arial" pitchFamily="34" charset="0"/>
                        </a:rPr>
                        <a:t>If insurance covers it, what is the problem</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Why are laptops more at danger</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is a thin client and why is this better against theft</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How many memory sticks have you lost in your time</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the little hole in the top left or right of your laptop main section is there for</a:t>
                      </a:r>
                    </a:p>
                    <a:p>
                      <a:pPr marL="177800" indent="-177800" algn="l">
                        <a:spcAft>
                          <a:spcPts val="600"/>
                        </a:spcAft>
                        <a:buFontTx/>
                        <a:buBlip>
                          <a:blip r:embed="rId3"/>
                        </a:buBlip>
                      </a:pPr>
                      <a:r>
                        <a:rPr lang="en-US" sz="1440" baseline="0" dirty="0" smtClean="0">
                          <a:solidFill>
                            <a:schemeClr val="tx1"/>
                          </a:solidFill>
                          <a:effectLst/>
                          <a:latin typeface="Arial" pitchFamily="34" charset="0"/>
                          <a:ea typeface="Times New Roman"/>
                          <a:cs typeface="Arial" pitchFamily="34" charset="0"/>
                        </a:rPr>
                        <a:t>How many phones have you lost</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6" name="Picture 5"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6"/>
            <a:ext cx="1584176" cy="35341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p:nvPr>
        </p:nvSpPr>
        <p:spPr>
          <a:xfrm>
            <a:off x="70266" y="72008"/>
            <a:ext cx="8859452" cy="548680"/>
          </a:xfrm>
        </p:spPr>
        <p:txBody>
          <a:bodyPr>
            <a:noAutofit/>
          </a:bodyPr>
          <a:lstStyle/>
          <a:p>
            <a:r>
              <a:rPr lang="en-GB" sz="4000" dirty="0" smtClean="0"/>
              <a:t>6.3 - </a:t>
            </a:r>
            <a:r>
              <a:rPr lang="en-GB" sz="4000" dirty="0"/>
              <a:t>Protection </a:t>
            </a:r>
            <a:r>
              <a:rPr lang="en-GB" sz="4000" dirty="0" smtClean="0"/>
              <a:t>Measures - Physical</a:t>
            </a:r>
            <a:endParaRPr lang="en-GB" sz="4000" dirty="0"/>
          </a:p>
        </p:txBody>
      </p:sp>
    </p:spTree>
    <p:extLst>
      <p:ext uri="{BB962C8B-B14F-4D97-AF65-F5344CB8AC3E}">
        <p14:creationId xmlns:p14="http://schemas.microsoft.com/office/powerpoint/2010/main" val="38964832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704856" cy="692696"/>
          </a:xfrm>
        </p:spPr>
        <p:txBody>
          <a:bodyPr>
            <a:noAutofit/>
          </a:bodyPr>
          <a:lstStyle/>
          <a:p>
            <a:r>
              <a:rPr lang="en-GB" sz="4000" dirty="0" smtClean="0"/>
              <a:t>RELATED </a:t>
            </a:r>
            <a:r>
              <a:rPr lang="en-GB" sz="4000" dirty="0"/>
              <a:t>ACTIVITIES</a:t>
            </a:r>
            <a:endParaRPr lang="en-GB" sz="3900" b="1" dirty="0" smtClean="0"/>
          </a:p>
        </p:txBody>
      </p:sp>
      <p:sp>
        <p:nvSpPr>
          <p:cNvPr id="5" name="Rectangle 4"/>
          <p:cNvSpPr/>
          <p:nvPr/>
        </p:nvSpPr>
        <p:spPr>
          <a:xfrm>
            <a:off x="3359860" y="-337066"/>
            <a:ext cx="312906" cy="369332"/>
          </a:xfrm>
          <a:prstGeom prst="rect">
            <a:avLst/>
          </a:prstGeom>
        </p:spPr>
        <p:txBody>
          <a:bodyPr wrap="none">
            <a:spAutoFit/>
          </a:bodyPr>
          <a:lstStyle/>
          <a:p>
            <a:r>
              <a:rPr lang="en-GB" b="1" dirty="0"/>
              <a:t>e</a:t>
            </a:r>
            <a:endParaRPr lang="en-GB" dirty="0"/>
          </a:p>
        </p:txBody>
      </p:sp>
      <p:graphicFrame>
        <p:nvGraphicFramePr>
          <p:cNvPr id="13" name="Table 12"/>
          <p:cNvGraphicFramePr>
            <a:graphicFrameLocks noGrp="1"/>
          </p:cNvGraphicFramePr>
          <p:nvPr>
            <p:extLst>
              <p:ext uri="{D42A27DB-BD31-4B8C-83A1-F6EECF244321}">
                <p14:modId xmlns:p14="http://schemas.microsoft.com/office/powerpoint/2010/main" val="3338393567"/>
              </p:ext>
            </p:extLst>
          </p:nvPr>
        </p:nvGraphicFramePr>
        <p:xfrm>
          <a:off x="311860" y="1196752"/>
          <a:ext cx="8508612" cy="4769588"/>
        </p:xfrm>
        <a:graphic>
          <a:graphicData uri="http://schemas.openxmlformats.org/drawingml/2006/table">
            <a:tbl>
              <a:tblPr firstRow="1" bandRow="1">
                <a:tableStyleId>{5C22544A-7EE6-4342-B048-85BDC9FD1C3A}</a:tableStyleId>
              </a:tblPr>
              <a:tblGrid>
                <a:gridCol w="875764"/>
                <a:gridCol w="1800200"/>
                <a:gridCol w="1368152"/>
                <a:gridCol w="4464496"/>
              </a:tblGrid>
              <a:tr h="234026">
                <a:tc>
                  <a:txBody>
                    <a:bodyPr/>
                    <a:lstStyle/>
                    <a:p>
                      <a:r>
                        <a:rPr kumimoji="0" lang="en-GB" sz="1800" b="1" i="0" u="none" strike="noStrike" kern="1200" baseline="0" dirty="0" smtClean="0">
                          <a:solidFill>
                            <a:schemeClr val="lt1"/>
                          </a:solidFill>
                          <a:latin typeface="Arial" panose="020B0604020202020204" pitchFamily="34" charset="0"/>
                          <a:ea typeface="+mn-ea"/>
                          <a:cs typeface="Arial" panose="020B0604020202020204" pitchFamily="34" charset="0"/>
                        </a:rPr>
                        <a:t>This unit </a:t>
                      </a:r>
                      <a:r>
                        <a:rPr kumimoji="0" lang="en-GB" sz="1800" b="0" i="0" u="none" strike="noStrike" kern="1200" baseline="0" dirty="0" smtClean="0">
                          <a:solidFill>
                            <a:schemeClr val="lt1"/>
                          </a:solidFill>
                          <a:latin typeface="Arial" panose="020B0604020202020204" pitchFamily="34" charset="0"/>
                          <a:ea typeface="+mn-ea"/>
                          <a:cs typeface="Arial" panose="020B0604020202020204" pitchFamily="34" charset="0"/>
                        </a:rPr>
                        <a:t>	</a:t>
                      </a:r>
                    </a:p>
                  </a:txBody>
                  <a:tcPr/>
                </a:tc>
                <a:tc>
                  <a:txBody>
                    <a:bodyPr/>
                    <a:lstStyle/>
                    <a:p>
                      <a:r>
                        <a:rPr kumimoji="0" lang="en-GB" sz="1800" b="1" i="0" u="none" strike="noStrike" kern="1200" baseline="0" dirty="0" smtClean="0">
                          <a:solidFill>
                            <a:schemeClr val="lt1"/>
                          </a:solidFill>
                          <a:latin typeface="Arial" panose="020B0604020202020204" pitchFamily="34" charset="0"/>
                          <a:ea typeface="+mn-ea"/>
                          <a:cs typeface="Arial" panose="020B0604020202020204" pitchFamily="34" charset="0"/>
                        </a:rPr>
                        <a:t>Title of suggested activity </a:t>
                      </a:r>
                      <a:r>
                        <a:rPr kumimoji="0" lang="en-GB" sz="1800" b="0" i="0" u="none" strike="noStrike" kern="1200" baseline="0" dirty="0" smtClean="0">
                          <a:solidFill>
                            <a:schemeClr val="lt1"/>
                          </a:solidFill>
                          <a:latin typeface="Arial" panose="020B0604020202020204" pitchFamily="34" charset="0"/>
                          <a:ea typeface="+mn-ea"/>
                          <a:cs typeface="Arial" panose="020B0604020202020204" pitchFamily="34" charset="0"/>
                        </a:rPr>
                        <a:t>	</a:t>
                      </a:r>
                    </a:p>
                  </a:txBody>
                  <a:tcPr/>
                </a:tc>
                <a:tc gridSpan="2">
                  <a:txBody>
                    <a:bodyPr/>
                    <a:lstStyle/>
                    <a:p>
                      <a:r>
                        <a:rPr kumimoji="0" lang="en-GB" sz="1800" b="1" i="0" u="none" strike="noStrike" kern="1200" baseline="0" dirty="0" smtClean="0">
                          <a:solidFill>
                            <a:schemeClr val="lt1"/>
                          </a:solidFill>
                          <a:latin typeface="Arial" panose="020B0604020202020204" pitchFamily="34" charset="0"/>
                          <a:ea typeface="+mn-ea"/>
                          <a:cs typeface="Arial" panose="020B0604020202020204" pitchFamily="34" charset="0"/>
                        </a:rPr>
                        <a:t>Other units/LOs </a:t>
                      </a:r>
                      <a:r>
                        <a:rPr kumimoji="0" lang="en-GB" sz="1800" b="0" i="0" u="none" strike="noStrike" kern="1200" baseline="0" dirty="0" smtClean="0">
                          <a:solidFill>
                            <a:schemeClr val="lt1"/>
                          </a:solidFill>
                          <a:latin typeface="Arial" panose="020B0604020202020204" pitchFamily="34" charset="0"/>
                          <a:ea typeface="+mn-ea"/>
                          <a:cs typeface="Arial" panose="020B0604020202020204" pitchFamily="34" charset="0"/>
                        </a:rPr>
                        <a:t>	</a:t>
                      </a:r>
                    </a:p>
                  </a:txBody>
                  <a:tcPr/>
                </a:tc>
                <a:tc hMerge="1">
                  <a:txBody>
                    <a:bodyPr/>
                    <a:lstStyle/>
                    <a:p>
                      <a:endParaRPr lang="en-GB" dirty="0">
                        <a:latin typeface="Arial" panose="020B0604020202020204" pitchFamily="34" charset="0"/>
                        <a:cs typeface="Arial" panose="020B0604020202020204" pitchFamily="34" charset="0"/>
                      </a:endParaRPr>
                    </a:p>
                  </a:txBody>
                  <a:tcPr/>
                </a:tc>
              </a:tr>
              <a:tr h="1893912">
                <a:tc rowSpan="2">
                  <a:txBody>
                    <a:bodyPr/>
                    <a:lstStyle/>
                    <a:p>
                      <a:r>
                        <a:rPr lang="en-US" sz="2400" dirty="0" smtClean="0">
                          <a:latin typeface="Arial" panose="020B0604020202020204" pitchFamily="34" charset="0"/>
                          <a:cs typeface="Arial" panose="020B0604020202020204" pitchFamily="34" charset="0"/>
                        </a:rPr>
                        <a:t>LO6</a:t>
                      </a:r>
                      <a:endParaRPr lang="en-GB" sz="2400" dirty="0">
                        <a:latin typeface="Arial" panose="020B0604020202020204" pitchFamily="34" charset="0"/>
                        <a:cs typeface="Arial" panose="020B0604020202020204" pitchFamily="34" charset="0"/>
                      </a:endParaRPr>
                    </a:p>
                  </a:txBody>
                  <a:tcPr/>
                </a:tc>
                <a:tc rowSpan="2">
                  <a:txBody>
                    <a:bodyPr/>
                    <a:lstStyle/>
                    <a:p>
                      <a:r>
                        <a:rPr kumimoji="0" lang="en-GB" sz="2400" b="0" i="0" u="none" strike="noStrike" kern="1200" baseline="0" dirty="0" smtClean="0">
                          <a:solidFill>
                            <a:schemeClr val="dk1"/>
                          </a:solidFill>
                          <a:latin typeface="Arial" panose="020B0604020202020204" pitchFamily="34" charset="0"/>
                          <a:ea typeface="+mn-ea"/>
                          <a:cs typeface="Arial" panose="020B0604020202020204" pitchFamily="34" charset="0"/>
                        </a:rPr>
                        <a:t>Risks and impacts</a:t>
                      </a:r>
                      <a:endParaRPr kumimoji="0" lang="en-US" sz="2400" b="0" i="0" u="none" strike="noStrike" kern="1200" baseline="0" dirty="0" smtClean="0">
                        <a:solidFill>
                          <a:schemeClr val="dk1"/>
                        </a:solidFill>
                        <a:latin typeface="Arial" panose="020B0604020202020204" pitchFamily="34" charset="0"/>
                        <a:ea typeface="+mn-ea"/>
                        <a:cs typeface="Arial" panose="020B0604020202020204" pitchFamily="34" charset="0"/>
                      </a:endParaRPr>
                    </a:p>
                    <a:p>
                      <a:endParaRPr kumimoji="0" lang="en-US" sz="2400" b="0" i="0" u="none" strike="noStrike" kern="1200" baseline="0" dirty="0" smtClean="0">
                        <a:solidFill>
                          <a:schemeClr val="dk1"/>
                        </a:solidFill>
                        <a:latin typeface="Arial" panose="020B0604020202020204" pitchFamily="34" charset="0"/>
                        <a:ea typeface="+mn-ea"/>
                        <a:cs typeface="Arial" panose="020B0604020202020204" pitchFamily="34" charset="0"/>
                      </a:endParaRPr>
                    </a:p>
                    <a:p>
                      <a:endParaRPr kumimoji="0" lang="en-US" sz="2400" b="0" i="0" u="none" strike="noStrike" kern="1200" baseline="0" dirty="0" smtClean="0">
                        <a:solidFill>
                          <a:schemeClr val="dk1"/>
                        </a:solidFill>
                        <a:latin typeface="Arial" panose="020B0604020202020204" pitchFamily="34" charset="0"/>
                        <a:ea typeface="+mn-ea"/>
                        <a:cs typeface="Arial" panose="020B0604020202020204" pitchFamily="34" charset="0"/>
                      </a:endParaRPr>
                    </a:p>
                    <a:p>
                      <a:endParaRPr kumimoji="0" lang="en-US" sz="2400" b="0" i="0" u="none" strike="noStrike" kern="1200" baseline="0" dirty="0" smtClean="0">
                        <a:solidFill>
                          <a:schemeClr val="dk1"/>
                        </a:solidFill>
                        <a:latin typeface="Arial" panose="020B0604020202020204" pitchFamily="34" charset="0"/>
                        <a:ea typeface="+mn-ea"/>
                        <a:cs typeface="Arial" panose="020B0604020202020204" pitchFamily="34" charset="0"/>
                      </a:endParaRPr>
                    </a:p>
                    <a:p>
                      <a:r>
                        <a:rPr kumimoji="0" lang="en-US" sz="2400" b="0" i="0" u="none" strike="noStrike" kern="1200" baseline="0" dirty="0" smtClean="0">
                          <a:solidFill>
                            <a:schemeClr val="dk1"/>
                          </a:solidFill>
                          <a:latin typeface="Arial" panose="020B0604020202020204" pitchFamily="34" charset="0"/>
                          <a:ea typeface="+mn-ea"/>
                          <a:cs typeface="Arial" panose="020B0604020202020204" pitchFamily="34" charset="0"/>
                        </a:rPr>
                        <a:t>Protection measure policies</a:t>
                      </a:r>
                    </a:p>
                  </a:txBody>
                  <a:tcPr/>
                </a:tc>
                <a:tc>
                  <a:txBody>
                    <a:bodyPr/>
                    <a:lstStyle/>
                    <a:p>
                      <a:r>
                        <a:rPr kumimoji="0" lang="en-GB" sz="2400" b="0" i="0" u="none" strike="noStrike" kern="1200" baseline="0" dirty="0" smtClean="0">
                          <a:solidFill>
                            <a:schemeClr val="dk1"/>
                          </a:solidFill>
                          <a:latin typeface="Arial" panose="020B0604020202020204" pitchFamily="34" charset="0"/>
                          <a:ea typeface="+mn-ea"/>
                          <a:cs typeface="Arial" panose="020B0604020202020204" pitchFamily="34" charset="0"/>
                        </a:rPr>
                        <a:t>Unit 3 Cyber security</a:t>
                      </a:r>
                    </a:p>
                  </a:txBody>
                  <a:tcPr/>
                </a:tc>
                <a:tc>
                  <a:txBody>
                    <a:bodyPr/>
                    <a:lstStyle/>
                    <a:p>
                      <a:r>
                        <a:rPr kumimoji="0" lang="en-US" sz="2400" b="0" i="0" u="none" strike="noStrike" kern="1200" baseline="0" dirty="0" smtClean="0">
                          <a:solidFill>
                            <a:schemeClr val="dk1"/>
                          </a:solidFill>
                          <a:latin typeface="Arial" panose="020B0604020202020204" pitchFamily="34" charset="0"/>
                          <a:ea typeface="+mn-ea"/>
                          <a:cs typeface="Arial" panose="020B0604020202020204" pitchFamily="34" charset="0"/>
                        </a:rPr>
                        <a:t>LO1 Understand what is meant by cyber security</a:t>
                      </a:r>
                    </a:p>
                    <a:p>
                      <a:r>
                        <a:rPr kumimoji="0" lang="en-US" sz="2400" b="0" i="0" u="none" strike="noStrike" kern="1200" baseline="0" dirty="0" smtClean="0">
                          <a:solidFill>
                            <a:schemeClr val="dk1"/>
                          </a:solidFill>
                          <a:latin typeface="Arial" panose="020B0604020202020204" pitchFamily="34" charset="0"/>
                          <a:ea typeface="+mn-ea"/>
                          <a:cs typeface="Arial" panose="020B0604020202020204" pitchFamily="34" charset="0"/>
                        </a:rPr>
                        <a:t>LO2 Understand the issues surrounding cyber security</a:t>
                      </a:r>
                    </a:p>
                  </a:txBody>
                  <a:tcPr/>
                </a:tc>
              </a:tr>
              <a:tr h="1961276">
                <a:tc vMerge="1">
                  <a:txBody>
                    <a:bodyPr/>
                    <a:lstStyle/>
                    <a:p>
                      <a:endParaRPr lang="en-GB" sz="1050" dirty="0">
                        <a:latin typeface="Arial" panose="020B0604020202020204" pitchFamily="34" charset="0"/>
                        <a:cs typeface="Arial" panose="020B0604020202020204" pitchFamily="34" charset="0"/>
                      </a:endParaRPr>
                    </a:p>
                  </a:txBody>
                  <a:tcPr/>
                </a:tc>
                <a:tc vMerge="1">
                  <a:txBody>
                    <a:bodyPr/>
                    <a:lstStyle/>
                    <a:p>
                      <a:endParaRPr lang="en-GB" sz="1050" dirty="0">
                        <a:latin typeface="Arial" panose="020B0604020202020204" pitchFamily="34" charset="0"/>
                        <a:cs typeface="Arial" panose="020B0604020202020204" pitchFamily="34" charset="0"/>
                      </a:endParaRPr>
                    </a:p>
                  </a:txBody>
                  <a:tcPr/>
                </a:tc>
                <a:tc>
                  <a:txBody>
                    <a:bodyPr/>
                    <a:lstStyle/>
                    <a:p>
                      <a:r>
                        <a:rPr kumimoji="0" lang="en-GB" sz="2400" b="0" i="0" u="none" strike="noStrike" kern="1200" baseline="0" dirty="0" smtClean="0">
                          <a:solidFill>
                            <a:schemeClr val="dk1"/>
                          </a:solidFill>
                          <a:latin typeface="Arial" panose="020B0604020202020204" pitchFamily="34" charset="0"/>
                          <a:ea typeface="+mn-ea"/>
                          <a:cs typeface="Arial" panose="020B0604020202020204" pitchFamily="34" charset="0"/>
                        </a:rPr>
                        <a:t>Unit 3 Cyber security</a:t>
                      </a:r>
                    </a:p>
                  </a:txBody>
                  <a:tcPr/>
                </a:tc>
                <a:tc>
                  <a:txBody>
                    <a:bodyPr/>
                    <a:lstStyle/>
                    <a:p>
                      <a:r>
                        <a:rPr kumimoji="0" lang="en-US" sz="2400" b="0" i="0" u="none" strike="noStrike" kern="1200" baseline="0" dirty="0" smtClean="0">
                          <a:solidFill>
                            <a:schemeClr val="dk1"/>
                          </a:solidFill>
                          <a:latin typeface="Arial" panose="020B0604020202020204" pitchFamily="34" charset="0"/>
                          <a:ea typeface="+mn-ea"/>
                          <a:cs typeface="Arial" panose="020B0604020202020204" pitchFamily="34" charset="0"/>
                        </a:rPr>
                        <a:t>LO3 Understand measures used to protect against cyber security incidents</a:t>
                      </a:r>
                    </a:p>
                  </a:txBody>
                  <a:tcPr/>
                </a:tc>
              </a:tr>
            </a:tbl>
          </a:graphicData>
        </a:graphic>
      </p:graphicFrame>
    </p:spTree>
    <p:extLst>
      <p:ext uri="{BB962C8B-B14F-4D97-AF65-F5344CB8AC3E}">
        <p14:creationId xmlns:p14="http://schemas.microsoft.com/office/powerpoint/2010/main" val="1980524631"/>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1" y="1052736"/>
            <a:ext cx="6877074" cy="5616575"/>
          </a:xfrm>
        </p:spPr>
        <p:txBody>
          <a:bodyPr>
            <a:noAutofit/>
          </a:bodyPr>
          <a:lstStyle/>
          <a:p>
            <a:pPr marL="255588" indent="-255588">
              <a:buClr>
                <a:srgbClr val="00B050"/>
              </a:buClr>
              <a:buSzPct val="75000"/>
            </a:pPr>
            <a:r>
              <a:rPr lang="en-GB" sz="2250" dirty="0" smtClean="0"/>
              <a:t>The big difference other than security is price, guards cost money, standard salary is £17,000, the cost of all the other security measures put together, companies have to weigh this against the value and impact of the damage and the amount security guards prevent loss. Other measures that are taken into consideration include increase in electricity, additional equipment costs, training, hiring, monitoring duty rotas etc. but for most companies like schools this is a necessity rather than a luxury.</a:t>
            </a:r>
          </a:p>
          <a:p>
            <a:pPr marL="0" indent="0">
              <a:buNone/>
            </a:pPr>
            <a:r>
              <a:rPr lang="en-GB" sz="2250" b="1" dirty="0">
                <a:solidFill>
                  <a:srgbClr val="FF0000"/>
                </a:solidFill>
              </a:rPr>
              <a:t>Task </a:t>
            </a:r>
            <a:r>
              <a:rPr lang="en-GB" sz="2250" b="1" dirty="0" smtClean="0">
                <a:solidFill>
                  <a:srgbClr val="FF0000"/>
                </a:solidFill>
              </a:rPr>
              <a:t>09 </a:t>
            </a:r>
            <a:r>
              <a:rPr lang="en-GB" sz="2250" b="1" dirty="0">
                <a:solidFill>
                  <a:srgbClr val="FF0000"/>
                </a:solidFill>
              </a:rPr>
              <a:t>– </a:t>
            </a:r>
            <a:r>
              <a:rPr lang="en-GB" sz="2250" dirty="0">
                <a:solidFill>
                  <a:srgbClr val="FF0000"/>
                </a:solidFill>
              </a:rPr>
              <a:t>Describe to a new member of staff within a report, identifying the Physical Benefits of</a:t>
            </a:r>
            <a:r>
              <a:rPr lang="en-GB" sz="2250" b="1" dirty="0">
                <a:solidFill>
                  <a:srgbClr val="FF0000"/>
                </a:solidFill>
              </a:rPr>
              <a:t> </a:t>
            </a:r>
            <a:r>
              <a:rPr lang="en-GB" sz="2250" b="1" dirty="0" smtClean="0">
                <a:solidFill>
                  <a:srgbClr val="FF0000"/>
                </a:solidFill>
              </a:rPr>
              <a:t>Security Staff </a:t>
            </a:r>
            <a:r>
              <a:rPr lang="en-GB" sz="2250" dirty="0" smtClean="0">
                <a:solidFill>
                  <a:srgbClr val="FF0000"/>
                </a:solidFill>
              </a:rPr>
              <a:t>to </a:t>
            </a:r>
            <a:r>
              <a:rPr lang="en-GB" sz="2250" dirty="0">
                <a:solidFill>
                  <a:srgbClr val="FF0000"/>
                </a:solidFill>
              </a:rPr>
              <a:t>organisation’s resources and data</a:t>
            </a:r>
            <a:r>
              <a:rPr lang="en-GB" sz="2250" dirty="0" smtClean="0">
                <a:solidFill>
                  <a:srgbClr val="FF0000"/>
                </a:solidFill>
              </a:rPr>
              <a:t>.</a:t>
            </a:r>
          </a:p>
        </p:txBody>
      </p:sp>
      <p:graphicFrame>
        <p:nvGraphicFramePr>
          <p:cNvPr id="4" name="Table 3"/>
          <p:cNvGraphicFramePr>
            <a:graphicFrameLocks noGrp="1"/>
          </p:cNvGraphicFramePr>
          <p:nvPr>
            <p:extLst>
              <p:ext uri="{D42A27DB-BD31-4B8C-83A1-F6EECF244321}">
                <p14:modId xmlns:p14="http://schemas.microsoft.com/office/powerpoint/2010/main" val="4068991754"/>
              </p:ext>
            </p:extLst>
          </p:nvPr>
        </p:nvGraphicFramePr>
        <p:xfrm>
          <a:off x="251520" y="5846400"/>
          <a:ext cx="6696744" cy="822960"/>
        </p:xfrm>
        <a:graphic>
          <a:graphicData uri="http://schemas.openxmlformats.org/drawingml/2006/table">
            <a:tbl>
              <a:tblPr firstRow="1" bandRow="1">
                <a:tableStyleId>{5C22544A-7EE6-4342-B048-85BDC9FD1C3A}</a:tableStyleId>
              </a:tblPr>
              <a:tblGrid>
                <a:gridCol w="1339349"/>
                <a:gridCol w="1418135"/>
                <a:gridCol w="1406879"/>
                <a:gridCol w="1350604"/>
                <a:gridCol w="1181777"/>
              </a:tblGrid>
              <a:tr h="370840">
                <a:tc>
                  <a:txBody>
                    <a:bodyPr/>
                    <a:lstStyle/>
                    <a:p>
                      <a:pPr algn="ctr"/>
                      <a:r>
                        <a:rPr lang="en-GB" sz="1600" b="1" dirty="0" smtClean="0"/>
                        <a:t>Room and office security </a:t>
                      </a:r>
                      <a:endParaRPr lang="en-GB" sz="1600" dirty="0"/>
                    </a:p>
                  </a:txBody>
                  <a:tcPr/>
                </a:tc>
                <a:tc>
                  <a:txBody>
                    <a:bodyPr/>
                    <a:lstStyle/>
                    <a:p>
                      <a:pPr algn="ctr"/>
                      <a:r>
                        <a:rPr lang="en-GB" sz="1600" b="1" dirty="0" smtClean="0"/>
                        <a:t>Hardware above flood levels</a:t>
                      </a:r>
                      <a:r>
                        <a:rPr lang="en-GB" sz="1600" dirty="0" smtClean="0"/>
                        <a:t> </a:t>
                      </a:r>
                      <a:endParaRPr lang="en-GB" sz="1600" dirty="0"/>
                    </a:p>
                  </a:txBody>
                  <a:tcPr/>
                </a:tc>
                <a:tc>
                  <a:txBody>
                    <a:bodyPr/>
                    <a:lstStyle/>
                    <a:p>
                      <a:pPr algn="ctr"/>
                      <a:r>
                        <a:rPr lang="en-GB" sz="1600" b="1" dirty="0" smtClean="0"/>
                        <a:t>Remote backup storage</a:t>
                      </a:r>
                      <a:r>
                        <a:rPr lang="en-GB" sz="1600" dirty="0" smtClean="0"/>
                        <a:t> </a:t>
                      </a:r>
                      <a:endParaRPr lang="en-GB" sz="1600" dirty="0"/>
                    </a:p>
                  </a:txBody>
                  <a:tcPr/>
                </a:tc>
                <a:tc>
                  <a:txBody>
                    <a:bodyPr/>
                    <a:lstStyle/>
                    <a:p>
                      <a:pPr algn="ctr"/>
                      <a:r>
                        <a:rPr lang="en-GB" sz="1600" dirty="0" smtClean="0"/>
                        <a:t>Biometrics and Keypads</a:t>
                      </a:r>
                      <a:endParaRPr lang="en-GB" sz="1600" dirty="0"/>
                    </a:p>
                  </a:txBody>
                  <a:tcPr/>
                </a:tc>
                <a:tc>
                  <a:txBody>
                    <a:bodyPr/>
                    <a:lstStyle/>
                    <a:p>
                      <a:pPr algn="ctr"/>
                      <a:r>
                        <a:rPr lang="en-GB" sz="1600" dirty="0" smtClean="0"/>
                        <a:t>Security Staff</a:t>
                      </a:r>
                      <a:endParaRPr lang="en-GB" sz="1600"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035940466"/>
              </p:ext>
            </p:extLst>
          </p:nvPr>
        </p:nvGraphicFramePr>
        <p:xfrm>
          <a:off x="7128594" y="1052736"/>
          <a:ext cx="1691878" cy="563234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3"/>
                        </a:buBlip>
                      </a:pPr>
                      <a:r>
                        <a:rPr lang="en-US" sz="1440" baseline="0" dirty="0" smtClean="0">
                          <a:solidFill>
                            <a:srgbClr val="FF0000"/>
                          </a:solidFill>
                          <a:effectLst/>
                          <a:latin typeface="Arial" pitchFamily="34" charset="0"/>
                          <a:ea typeface="Times New Roman"/>
                          <a:cs typeface="Arial" pitchFamily="34" charset="0"/>
                        </a:rPr>
                        <a:t>If insurance covers it, what is the problem</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Why are laptops more at danger</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is a thin client and why is this better against theft</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How many memory sticks have you lost in your time</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the little hole in the top left or right of your laptop main section is there for</a:t>
                      </a:r>
                    </a:p>
                    <a:p>
                      <a:pPr marL="177800" indent="-177800" algn="l">
                        <a:spcAft>
                          <a:spcPts val="600"/>
                        </a:spcAft>
                        <a:buFontTx/>
                        <a:buBlip>
                          <a:blip r:embed="rId3"/>
                        </a:buBlip>
                      </a:pPr>
                      <a:r>
                        <a:rPr lang="en-US" sz="1440" baseline="0" dirty="0" smtClean="0">
                          <a:solidFill>
                            <a:schemeClr val="tx1"/>
                          </a:solidFill>
                          <a:effectLst/>
                          <a:latin typeface="Arial" pitchFamily="34" charset="0"/>
                          <a:ea typeface="Times New Roman"/>
                          <a:cs typeface="Arial" pitchFamily="34" charset="0"/>
                        </a:rPr>
                        <a:t>How many phones have you lost</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7" name="Picture 6"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7"/>
            <a:ext cx="1613879" cy="36004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a:spLocks noGrp="1"/>
          </p:cNvSpPr>
          <p:nvPr>
            <p:ph type="title"/>
          </p:nvPr>
        </p:nvSpPr>
        <p:spPr>
          <a:xfrm>
            <a:off x="70266" y="72008"/>
            <a:ext cx="8859452" cy="548680"/>
          </a:xfrm>
        </p:spPr>
        <p:txBody>
          <a:bodyPr>
            <a:noAutofit/>
          </a:bodyPr>
          <a:lstStyle/>
          <a:p>
            <a:r>
              <a:rPr lang="en-GB" sz="4000" dirty="0" smtClean="0"/>
              <a:t>6.3 - </a:t>
            </a:r>
            <a:r>
              <a:rPr lang="en-GB" sz="4000" dirty="0"/>
              <a:t>Protection </a:t>
            </a:r>
            <a:r>
              <a:rPr lang="en-GB" sz="4000" dirty="0" smtClean="0"/>
              <a:t>Measures - Physical</a:t>
            </a:r>
            <a:endParaRPr lang="en-GB" sz="4000" dirty="0"/>
          </a:p>
        </p:txBody>
      </p:sp>
    </p:spTree>
    <p:extLst>
      <p:ext uri="{BB962C8B-B14F-4D97-AF65-F5344CB8AC3E}">
        <p14:creationId xmlns:p14="http://schemas.microsoft.com/office/powerpoint/2010/main" val="38891726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1" y="1052785"/>
            <a:ext cx="6877074" cy="5616575"/>
          </a:xfrm>
        </p:spPr>
        <p:txBody>
          <a:bodyPr>
            <a:noAutofit/>
          </a:bodyPr>
          <a:lstStyle/>
          <a:p>
            <a:pPr marL="269875" indent="-255588">
              <a:buClr>
                <a:srgbClr val="00B050"/>
              </a:buClr>
              <a:buSzPct val="75000"/>
            </a:pPr>
            <a:r>
              <a:rPr lang="en-GB" sz="1780" dirty="0" smtClean="0"/>
              <a:t>Physical protection works to a good degree but more often the attack comes form internal of external without the company even having to be in the same area. Internal attacks are more dangerous because these are deliberate and from staff who know the system, where files are stored, what way they are hidden and often know the security protocols in place to prevent attacks.  External attacks means hacking and this is another level of issue that can be prevented with the right kind of software and protections.</a:t>
            </a:r>
          </a:p>
          <a:p>
            <a:pPr marL="269875" indent="-255588">
              <a:buClr>
                <a:srgbClr val="00B050"/>
              </a:buClr>
              <a:buSzPct val="75000"/>
            </a:pPr>
            <a:r>
              <a:rPr lang="en-GB" sz="1780" b="1" dirty="0" smtClean="0"/>
              <a:t>Access </a:t>
            </a:r>
            <a:r>
              <a:rPr lang="en-GB" sz="1780" b="1" dirty="0"/>
              <a:t>levels </a:t>
            </a:r>
            <a:r>
              <a:rPr lang="en-GB" sz="1780" dirty="0" smtClean="0"/>
              <a:t>– Standard windows is set up on two levels, user and admin, on a network this can be added to for the individual access levels of staff, areas can be set as a level, rooms, groups of machines etc. these are called </a:t>
            </a:r>
            <a:r>
              <a:rPr lang="en-GB" sz="1780" b="1" dirty="0" smtClean="0"/>
              <a:t>profiles</a:t>
            </a:r>
            <a:r>
              <a:rPr lang="en-GB" sz="1780" dirty="0" smtClean="0"/>
              <a:t> and can be set by the administrator or any other administrator with the levels of rights.</a:t>
            </a:r>
          </a:p>
          <a:p>
            <a:pPr marL="269875" indent="-255588">
              <a:buClr>
                <a:srgbClr val="00B050"/>
              </a:buClr>
              <a:buSzPct val="75000"/>
            </a:pPr>
            <a:r>
              <a:rPr lang="en-GB" sz="1780" dirty="0" smtClean="0"/>
              <a:t>Similarly Access Rights can be set on folders and files as easily, allowing users to read the folders but not write back or delete, to open but not save. This feature is set as part of the OS and by the Admin users and is the standard, free, secure way of protecting files and folders and staying compliant with the DPA. The level of security this sets is medium, password still can be lost or guessed allowing other users the same rights if they decide to abuse the system.</a:t>
            </a:r>
          </a:p>
        </p:txBody>
      </p:sp>
      <p:sp>
        <p:nvSpPr>
          <p:cNvPr id="5" name="Title 2"/>
          <p:cNvSpPr>
            <a:spLocks noGrp="1"/>
          </p:cNvSpPr>
          <p:nvPr>
            <p:ph type="title"/>
          </p:nvPr>
        </p:nvSpPr>
        <p:spPr>
          <a:xfrm>
            <a:off x="70266" y="72008"/>
            <a:ext cx="8859452" cy="548680"/>
          </a:xfrm>
        </p:spPr>
        <p:txBody>
          <a:bodyPr>
            <a:noAutofit/>
          </a:bodyPr>
          <a:lstStyle/>
          <a:p>
            <a:r>
              <a:rPr lang="en-GB" sz="3400" dirty="0" smtClean="0"/>
              <a:t>6.4 - </a:t>
            </a:r>
            <a:r>
              <a:rPr lang="en-GB" sz="3400" dirty="0"/>
              <a:t>Protection </a:t>
            </a:r>
            <a:r>
              <a:rPr lang="en-GB" sz="3400" dirty="0" smtClean="0"/>
              <a:t>Measures – Logical (Technical)</a:t>
            </a:r>
            <a:endParaRPr lang="en-GB" sz="3400" dirty="0"/>
          </a:p>
        </p:txBody>
      </p:sp>
      <p:graphicFrame>
        <p:nvGraphicFramePr>
          <p:cNvPr id="6" name="Table 5"/>
          <p:cNvGraphicFramePr>
            <a:graphicFrameLocks noGrp="1"/>
          </p:cNvGraphicFramePr>
          <p:nvPr>
            <p:extLst>
              <p:ext uri="{D42A27DB-BD31-4B8C-83A1-F6EECF244321}">
                <p14:modId xmlns:p14="http://schemas.microsoft.com/office/powerpoint/2010/main" val="4035940466"/>
              </p:ext>
            </p:extLst>
          </p:nvPr>
        </p:nvGraphicFramePr>
        <p:xfrm>
          <a:off x="7128594" y="1052736"/>
          <a:ext cx="1691878" cy="563234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3"/>
                        </a:buBlip>
                      </a:pPr>
                      <a:r>
                        <a:rPr lang="en-US" sz="1440" baseline="0" dirty="0" smtClean="0">
                          <a:solidFill>
                            <a:srgbClr val="FF0000"/>
                          </a:solidFill>
                          <a:effectLst/>
                          <a:latin typeface="Arial" pitchFamily="34" charset="0"/>
                          <a:ea typeface="Times New Roman"/>
                          <a:cs typeface="Arial" pitchFamily="34" charset="0"/>
                        </a:rPr>
                        <a:t>If insurance covers it, what is the problem</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Why are laptops more at danger</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is a thin client and why is this better against theft</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How many memory sticks have you lost in your time</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the little hole in the top left or right of your laptop main section is there for</a:t>
                      </a:r>
                    </a:p>
                    <a:p>
                      <a:pPr marL="177800" indent="-177800" algn="l">
                        <a:spcAft>
                          <a:spcPts val="600"/>
                        </a:spcAft>
                        <a:buFontTx/>
                        <a:buBlip>
                          <a:blip r:embed="rId3"/>
                        </a:buBlip>
                      </a:pPr>
                      <a:r>
                        <a:rPr lang="en-US" sz="1440" baseline="0" dirty="0" smtClean="0">
                          <a:solidFill>
                            <a:schemeClr val="tx1"/>
                          </a:solidFill>
                          <a:effectLst/>
                          <a:latin typeface="Arial" pitchFamily="34" charset="0"/>
                          <a:ea typeface="Times New Roman"/>
                          <a:cs typeface="Arial" pitchFamily="34" charset="0"/>
                        </a:rPr>
                        <a:t>How many phones have you lost</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7" name="Picture 6"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6"/>
            <a:ext cx="1613879" cy="36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9767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2736"/>
            <a:ext cx="6840760" cy="5472113"/>
          </a:xfrm>
        </p:spPr>
        <p:txBody>
          <a:bodyPr>
            <a:noAutofit/>
          </a:bodyPr>
          <a:lstStyle/>
          <a:p>
            <a:pPr marL="285750" indent="-285750">
              <a:buClr>
                <a:srgbClr val="00B050"/>
              </a:buClr>
              <a:buSzPct val="75000"/>
            </a:pPr>
            <a:r>
              <a:rPr lang="en-GB" sz="1750" b="1" dirty="0" smtClean="0"/>
              <a:t>Authorisation permissions - </a:t>
            </a:r>
            <a:r>
              <a:rPr lang="en-GB" sz="1750" dirty="0" smtClean="0"/>
              <a:t>User rights control what a user can do on a network-wide basis. Permissions enable you to fine-tune your network security by controlling access to specific network resources, such as files or printers, for individual users or groups. For example, you can set up permissions to allow users into the accounting department to access files in the server’s \ACCTG directory. Permissions can also enable some users to read certain files but not modify or delete them.</a:t>
            </a:r>
          </a:p>
          <a:p>
            <a:pPr marL="285750" indent="-285750">
              <a:buClr>
                <a:srgbClr val="00B050"/>
              </a:buClr>
              <a:buSzPct val="75000"/>
            </a:pPr>
            <a:r>
              <a:rPr lang="en-GB" sz="1750" dirty="0" smtClean="0"/>
              <a:t>Setting permission rights will restrict </a:t>
            </a:r>
            <a:br>
              <a:rPr lang="en-GB" sz="1750" dirty="0" smtClean="0"/>
            </a:br>
            <a:r>
              <a:rPr lang="en-GB" sz="1750" dirty="0" smtClean="0"/>
              <a:t>non-essential staff from looking at or</a:t>
            </a:r>
            <a:br>
              <a:rPr lang="en-GB" sz="1750" dirty="0" smtClean="0"/>
            </a:br>
            <a:r>
              <a:rPr lang="en-GB" sz="1750" dirty="0" smtClean="0"/>
              <a:t>using information. </a:t>
            </a:r>
            <a:br>
              <a:rPr lang="en-GB" sz="1750" dirty="0" smtClean="0"/>
            </a:br>
            <a:endParaRPr lang="en-GB" sz="1750" dirty="0" smtClean="0"/>
          </a:p>
          <a:p>
            <a:pPr marL="285750" indent="-285750">
              <a:buClr>
                <a:srgbClr val="00B050"/>
              </a:buClr>
              <a:buSzPct val="75000"/>
            </a:pPr>
            <a:r>
              <a:rPr lang="en-GB" sz="1750" b="1" dirty="0" smtClean="0"/>
              <a:t>Access Control lists - </a:t>
            </a:r>
            <a:r>
              <a:rPr lang="en-GB" sz="1750" dirty="0" smtClean="0"/>
              <a:t>Access control rights limit the user from damaging, modifying or accessing a file beyond their access levels. It restricts the file rights to whatever the network manager sets and can be done in whole groups like Students or a Class like Languages. Setting these rights protects files.</a:t>
            </a:r>
          </a:p>
          <a:p>
            <a:pPr marL="0" indent="0">
              <a:buNone/>
            </a:pPr>
            <a:r>
              <a:rPr lang="en-GB" sz="1750" b="1" dirty="0">
                <a:solidFill>
                  <a:srgbClr val="FF0000"/>
                </a:solidFill>
              </a:rPr>
              <a:t>Task </a:t>
            </a:r>
            <a:r>
              <a:rPr lang="en-GB" sz="1750" b="1" dirty="0" smtClean="0">
                <a:solidFill>
                  <a:srgbClr val="FF0000"/>
                </a:solidFill>
              </a:rPr>
              <a:t>10 </a:t>
            </a:r>
            <a:r>
              <a:rPr lang="en-GB" sz="1750" b="1" dirty="0">
                <a:solidFill>
                  <a:srgbClr val="FF0000"/>
                </a:solidFill>
              </a:rPr>
              <a:t>– </a:t>
            </a:r>
            <a:r>
              <a:rPr lang="en-GB" sz="1750" dirty="0">
                <a:solidFill>
                  <a:srgbClr val="FF0000"/>
                </a:solidFill>
              </a:rPr>
              <a:t>Describe to a new member of staff within a report, identifying the Software Benefits of setting</a:t>
            </a:r>
            <a:r>
              <a:rPr lang="en-GB" sz="1750" b="1" dirty="0">
                <a:solidFill>
                  <a:srgbClr val="FF0000"/>
                </a:solidFill>
              </a:rPr>
              <a:t> Access Levels on files and Accounts </a:t>
            </a:r>
            <a:r>
              <a:rPr lang="en-GB" sz="1750" dirty="0">
                <a:solidFill>
                  <a:srgbClr val="FF0000"/>
                </a:solidFill>
              </a:rPr>
              <a:t>to organisation’s resources and data</a:t>
            </a:r>
            <a:r>
              <a:rPr lang="en-GB" sz="1750" dirty="0" smtClean="0">
                <a:solidFill>
                  <a:srgbClr val="FF0000"/>
                </a:solidFill>
              </a:rPr>
              <a:t>.</a:t>
            </a:r>
            <a:endParaRPr lang="en-GB" sz="1750" dirty="0">
              <a:solidFill>
                <a:srgbClr val="FF0000"/>
              </a:solidFill>
            </a:endParaRPr>
          </a:p>
        </p:txBody>
      </p:sp>
      <p:pic>
        <p:nvPicPr>
          <p:cNvPr id="1026" name="Picture 2"/>
          <p:cNvPicPr>
            <a:picLocks noChangeAspect="1" noChangeArrowheads="1"/>
          </p:cNvPicPr>
          <p:nvPr/>
        </p:nvPicPr>
        <p:blipFill>
          <a:blip r:embed="rId3" cstate="print"/>
          <a:srcRect l="37500" t="26100" r="31788" b="54055"/>
          <a:stretch>
            <a:fillRect/>
          </a:stretch>
        </p:blipFill>
        <p:spPr bwMode="auto">
          <a:xfrm>
            <a:off x="4067944" y="3100809"/>
            <a:ext cx="2952328" cy="1192287"/>
          </a:xfrm>
          <a:prstGeom prst="rect">
            <a:avLst/>
          </a:prstGeom>
          <a:noFill/>
          <a:ln w="9525">
            <a:noFill/>
            <a:miter lim="800000"/>
            <a:headEnd/>
            <a:tailEnd/>
          </a:ln>
        </p:spPr>
      </p:pic>
      <p:graphicFrame>
        <p:nvGraphicFramePr>
          <p:cNvPr id="8" name="Table 7"/>
          <p:cNvGraphicFramePr>
            <a:graphicFrameLocks noGrp="1"/>
          </p:cNvGraphicFramePr>
          <p:nvPr>
            <p:extLst>
              <p:ext uri="{D42A27DB-BD31-4B8C-83A1-F6EECF244321}">
                <p14:modId xmlns:p14="http://schemas.microsoft.com/office/powerpoint/2010/main" val="4035940466"/>
              </p:ext>
            </p:extLst>
          </p:nvPr>
        </p:nvGraphicFramePr>
        <p:xfrm>
          <a:off x="7128594" y="1052736"/>
          <a:ext cx="1691878" cy="563234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4"/>
                        </a:buBlip>
                      </a:pPr>
                      <a:r>
                        <a:rPr lang="en-US" sz="1440" baseline="0" dirty="0" smtClean="0">
                          <a:solidFill>
                            <a:srgbClr val="FF0000"/>
                          </a:solidFill>
                          <a:effectLst/>
                          <a:latin typeface="Arial" pitchFamily="34" charset="0"/>
                          <a:ea typeface="Times New Roman"/>
                          <a:cs typeface="Arial" pitchFamily="34" charset="0"/>
                        </a:rPr>
                        <a:t>If insurance covers it, what is the problem</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4"/>
                        </a:buBlip>
                      </a:pPr>
                      <a:r>
                        <a:rPr lang="en-GB" sz="1440" baseline="0" dirty="0" smtClean="0">
                          <a:solidFill>
                            <a:schemeClr val="tx1"/>
                          </a:solidFill>
                          <a:effectLst/>
                          <a:latin typeface="Arial" pitchFamily="34" charset="0"/>
                          <a:ea typeface="Times New Roman"/>
                          <a:cs typeface="Arial" pitchFamily="34" charset="0"/>
                        </a:rPr>
                        <a:t>Why are laptops more at danger</a:t>
                      </a:r>
                    </a:p>
                    <a:p>
                      <a:pPr marL="177800" indent="-177800" algn="l">
                        <a:spcAft>
                          <a:spcPts val="600"/>
                        </a:spcAft>
                        <a:buFontTx/>
                        <a:buBlip>
                          <a:blip r:embed="rId4"/>
                        </a:buBlip>
                      </a:pPr>
                      <a:r>
                        <a:rPr lang="en-GB" sz="1440" baseline="0" dirty="0" smtClean="0">
                          <a:solidFill>
                            <a:srgbClr val="FF0000"/>
                          </a:solidFill>
                          <a:effectLst/>
                          <a:latin typeface="Arial" pitchFamily="34" charset="0"/>
                          <a:ea typeface="Times New Roman"/>
                          <a:cs typeface="Arial" pitchFamily="34" charset="0"/>
                        </a:rPr>
                        <a:t>What is a thin client and why is this better against theft</a:t>
                      </a:r>
                    </a:p>
                    <a:p>
                      <a:pPr marL="177800" indent="-177800" algn="l">
                        <a:spcAft>
                          <a:spcPts val="600"/>
                        </a:spcAft>
                        <a:buFontTx/>
                        <a:buBlip>
                          <a:blip r:embed="rId4"/>
                        </a:buBlip>
                      </a:pPr>
                      <a:r>
                        <a:rPr lang="en-GB" sz="1440" baseline="0" dirty="0" smtClean="0">
                          <a:solidFill>
                            <a:schemeClr val="tx1"/>
                          </a:solidFill>
                          <a:effectLst/>
                          <a:latin typeface="Arial" pitchFamily="34" charset="0"/>
                          <a:ea typeface="Times New Roman"/>
                          <a:cs typeface="Arial" pitchFamily="34" charset="0"/>
                        </a:rPr>
                        <a:t>How many memory sticks have you lost in your time</a:t>
                      </a:r>
                    </a:p>
                    <a:p>
                      <a:pPr marL="177800" indent="-177800" algn="l">
                        <a:spcAft>
                          <a:spcPts val="600"/>
                        </a:spcAft>
                        <a:buFontTx/>
                        <a:buBlip>
                          <a:blip r:embed="rId4"/>
                        </a:buBlip>
                      </a:pPr>
                      <a:r>
                        <a:rPr lang="en-GB" sz="1440" baseline="0" dirty="0" smtClean="0">
                          <a:solidFill>
                            <a:srgbClr val="FF0000"/>
                          </a:solidFill>
                          <a:effectLst/>
                          <a:latin typeface="Arial" pitchFamily="34" charset="0"/>
                          <a:ea typeface="Times New Roman"/>
                          <a:cs typeface="Arial" pitchFamily="34" charset="0"/>
                        </a:rPr>
                        <a:t>What the little hole in the top left or right of your laptop main section is there for</a:t>
                      </a:r>
                    </a:p>
                    <a:p>
                      <a:pPr marL="177800" indent="-177800" algn="l">
                        <a:spcAft>
                          <a:spcPts val="600"/>
                        </a:spcAft>
                        <a:buFontTx/>
                        <a:buBlip>
                          <a:blip r:embed="rId4"/>
                        </a:buBlip>
                      </a:pPr>
                      <a:r>
                        <a:rPr lang="en-US" sz="1440" baseline="0" dirty="0" smtClean="0">
                          <a:solidFill>
                            <a:schemeClr val="tx1"/>
                          </a:solidFill>
                          <a:effectLst/>
                          <a:latin typeface="Arial" pitchFamily="34" charset="0"/>
                          <a:ea typeface="Times New Roman"/>
                          <a:cs typeface="Arial" pitchFamily="34" charset="0"/>
                        </a:rPr>
                        <a:t>How many phones have you lost</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9" name="Picture 8" descr="Think About"/>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64288" y="1052737"/>
            <a:ext cx="1584176" cy="353414"/>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p:cNvSpPr>
            <a:spLocks noGrp="1"/>
          </p:cNvSpPr>
          <p:nvPr>
            <p:ph type="title"/>
          </p:nvPr>
        </p:nvSpPr>
        <p:spPr>
          <a:xfrm>
            <a:off x="70266" y="72008"/>
            <a:ext cx="8859452" cy="548680"/>
          </a:xfrm>
        </p:spPr>
        <p:txBody>
          <a:bodyPr>
            <a:noAutofit/>
          </a:bodyPr>
          <a:lstStyle/>
          <a:p>
            <a:r>
              <a:rPr lang="en-GB" sz="3400" dirty="0" smtClean="0"/>
              <a:t>6.4 - </a:t>
            </a:r>
            <a:r>
              <a:rPr lang="en-GB" sz="3400" dirty="0"/>
              <a:t>Protection </a:t>
            </a:r>
            <a:r>
              <a:rPr lang="en-GB" sz="3400" dirty="0" smtClean="0"/>
              <a:t>Measures – Logical (Technical)</a:t>
            </a:r>
            <a:endParaRPr lang="en-GB" sz="3400" dirty="0"/>
          </a:p>
        </p:txBody>
      </p:sp>
    </p:spTree>
    <p:extLst>
      <p:ext uri="{BB962C8B-B14F-4D97-AF65-F5344CB8AC3E}">
        <p14:creationId xmlns:p14="http://schemas.microsoft.com/office/powerpoint/2010/main" val="21760707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0701" y="1052785"/>
            <a:ext cx="6841579" cy="5616575"/>
          </a:xfrm>
        </p:spPr>
        <p:txBody>
          <a:bodyPr>
            <a:noAutofit/>
          </a:bodyPr>
          <a:lstStyle/>
          <a:p>
            <a:pPr marL="234950" indent="-234950">
              <a:spcAft>
                <a:spcPts val="0"/>
              </a:spcAft>
              <a:buClr>
                <a:srgbClr val="00B050"/>
              </a:buClr>
              <a:buSzPct val="75000"/>
            </a:pPr>
            <a:r>
              <a:rPr lang="en-GB" sz="1490" b="1" dirty="0"/>
              <a:t>S</a:t>
            </a:r>
            <a:r>
              <a:rPr lang="en-GB" sz="1490" b="1" dirty="0" smtClean="0"/>
              <a:t>oftware </a:t>
            </a:r>
            <a:r>
              <a:rPr lang="en-GB" sz="1490" b="1" dirty="0"/>
              <a:t>firewalls </a:t>
            </a:r>
            <a:r>
              <a:rPr lang="en-GB" sz="1490" dirty="0" smtClean="0"/>
              <a:t>- </a:t>
            </a:r>
            <a:r>
              <a:rPr lang="en-GB" sz="1490" dirty="0"/>
              <a:t>A firewall is a security-conscious router that sits between the Internet and your network with a single purpose: preventing external attacks. The firewall acts as a security guard between the Internet and your Network. All network traffic into and out of the system must pass through the firewall, which prevents unauthorised access to the network. Some type of firewall is a must-have if your network has a connection to the Internet, whether that connection is broadband, T1, or some other high-speed connection. Without it, sooner or later a hacker will discover and breach your unprotected network. </a:t>
            </a:r>
          </a:p>
          <a:p>
            <a:pPr marL="234950" indent="-234950">
              <a:spcAft>
                <a:spcPts val="0"/>
              </a:spcAft>
              <a:buClr>
                <a:srgbClr val="00B050"/>
              </a:buClr>
              <a:buSzPct val="75000"/>
            </a:pPr>
            <a:r>
              <a:rPr lang="en-GB" sz="1490" dirty="0"/>
              <a:t>You can set up a firewall using two basic ways. The easiest way is to purchase a firewall program, which is basically a self-contained router with built-in firewall features like one Alarm or Sophos. Most firewall appliances include a Web-based interface that enables you to connect to the firewall from any computer on your network using a browser. You can then customise the firewall settings to suit your needs.</a:t>
            </a:r>
          </a:p>
          <a:p>
            <a:pPr marL="234950" indent="-234950">
              <a:spcAft>
                <a:spcPts val="0"/>
              </a:spcAft>
              <a:buClr>
                <a:srgbClr val="00B050"/>
              </a:buClr>
              <a:buSzPct val="75000"/>
            </a:pPr>
            <a:r>
              <a:rPr lang="en-GB" sz="1490" dirty="0"/>
              <a:t>Alternatively, you can set up a server computer to function as a firewall computer (SSL). The server can run just about any network operating system, but most dedicated firewall systems run Linux. Whether you use a firewall appliance or a firewall computer, the firewall </a:t>
            </a:r>
            <a:r>
              <a:rPr lang="en-GB" sz="1490" dirty="0" smtClean="0"/>
              <a:t/>
            </a:r>
            <a:br>
              <a:rPr lang="en-GB" sz="1490" dirty="0" smtClean="0"/>
            </a:br>
            <a:r>
              <a:rPr lang="en-GB" sz="1490" dirty="0" smtClean="0"/>
              <a:t>must </a:t>
            </a:r>
            <a:r>
              <a:rPr lang="en-GB" sz="1490" dirty="0"/>
              <a:t>be located between your network and the Internet, </a:t>
            </a:r>
            <a:r>
              <a:rPr lang="en-GB" sz="1490" dirty="0" smtClean="0"/>
              <a:t/>
            </a:r>
            <a:br>
              <a:rPr lang="en-GB" sz="1490" dirty="0" smtClean="0"/>
            </a:br>
            <a:r>
              <a:rPr lang="en-GB" sz="1490" dirty="0" smtClean="0"/>
              <a:t>firewall is </a:t>
            </a:r>
            <a:r>
              <a:rPr lang="en-GB" sz="1490" dirty="0"/>
              <a:t>connected to a network hub, which is, in turn, </a:t>
            </a:r>
            <a:r>
              <a:rPr lang="en-GB" sz="1490" dirty="0" smtClean="0"/>
              <a:t/>
            </a:r>
            <a:br>
              <a:rPr lang="en-GB" sz="1490" dirty="0" smtClean="0"/>
            </a:br>
            <a:r>
              <a:rPr lang="en-GB" sz="1490" dirty="0" smtClean="0"/>
              <a:t>connected </a:t>
            </a:r>
            <a:r>
              <a:rPr lang="en-GB" sz="1490" dirty="0"/>
              <a:t>to </a:t>
            </a:r>
            <a:r>
              <a:rPr lang="en-GB" sz="1490" dirty="0" smtClean="0"/>
              <a:t>the other </a:t>
            </a:r>
            <a:r>
              <a:rPr lang="en-GB" sz="1490" dirty="0"/>
              <a:t>computers on the network. The other </a:t>
            </a:r>
            <a:r>
              <a:rPr lang="en-GB" sz="1490" dirty="0" smtClean="0"/>
              <a:t/>
            </a:r>
            <a:br>
              <a:rPr lang="en-GB" sz="1490" dirty="0" smtClean="0"/>
            </a:br>
            <a:r>
              <a:rPr lang="en-GB" sz="1490" dirty="0" smtClean="0"/>
              <a:t>end </a:t>
            </a:r>
            <a:r>
              <a:rPr lang="en-GB" sz="1490" dirty="0"/>
              <a:t>of the firewall </a:t>
            </a:r>
            <a:r>
              <a:rPr lang="en-GB" sz="1490" dirty="0" smtClean="0"/>
              <a:t>is </a:t>
            </a:r>
            <a:r>
              <a:rPr lang="en-GB" sz="1490" dirty="0"/>
              <a:t>connected to the Internet. As a result, all </a:t>
            </a:r>
            <a:r>
              <a:rPr lang="en-GB" sz="1490" dirty="0" smtClean="0"/>
              <a:t/>
            </a:r>
            <a:br>
              <a:rPr lang="en-GB" sz="1490" dirty="0" smtClean="0"/>
            </a:br>
            <a:r>
              <a:rPr lang="en-GB" sz="1490" dirty="0" smtClean="0"/>
              <a:t>traffic </a:t>
            </a:r>
            <a:r>
              <a:rPr lang="en-GB" sz="1490" dirty="0"/>
              <a:t>from the LAN </a:t>
            </a:r>
            <a:r>
              <a:rPr lang="en-GB" sz="1490" dirty="0" smtClean="0"/>
              <a:t>to </a:t>
            </a:r>
            <a:r>
              <a:rPr lang="en-GB" sz="1490" dirty="0"/>
              <a:t>the Internet and vice versa must travel </a:t>
            </a:r>
            <a:r>
              <a:rPr lang="en-GB" sz="1490" dirty="0" smtClean="0"/>
              <a:t/>
            </a:r>
            <a:br>
              <a:rPr lang="en-GB" sz="1490" dirty="0" smtClean="0"/>
            </a:br>
            <a:r>
              <a:rPr lang="en-GB" sz="1490" dirty="0" smtClean="0"/>
              <a:t>through </a:t>
            </a:r>
            <a:r>
              <a:rPr lang="en-GB" sz="1490" dirty="0"/>
              <a:t>the firewall</a:t>
            </a:r>
            <a:r>
              <a:rPr lang="en-GB" sz="1490" dirty="0" smtClean="0"/>
              <a:t>.</a:t>
            </a:r>
            <a:endParaRPr lang="en-GB" sz="1490" dirty="0"/>
          </a:p>
        </p:txBody>
      </p:sp>
      <p:pic>
        <p:nvPicPr>
          <p:cNvPr id="4" name="Picture 2"/>
          <p:cNvPicPr>
            <a:picLocks noChangeAspect="1" noChangeArrowheads="1"/>
          </p:cNvPicPr>
          <p:nvPr/>
        </p:nvPicPr>
        <p:blipFill>
          <a:blip r:embed="rId3" cstate="print"/>
          <a:srcRect l="41361" t="63790" r="38329" b="11330"/>
          <a:stretch>
            <a:fillRect/>
          </a:stretch>
        </p:blipFill>
        <p:spPr bwMode="auto">
          <a:xfrm>
            <a:off x="5508104" y="5157192"/>
            <a:ext cx="1536170" cy="1440160"/>
          </a:xfrm>
          <a:prstGeom prst="rect">
            <a:avLst/>
          </a:prstGeom>
          <a:noFill/>
          <a:ln w="9525">
            <a:noFill/>
            <a:miter lim="800000"/>
            <a:headEnd/>
            <a:tailEnd/>
          </a:ln>
        </p:spPr>
      </p:pic>
      <p:graphicFrame>
        <p:nvGraphicFramePr>
          <p:cNvPr id="6" name="Table 5"/>
          <p:cNvGraphicFramePr>
            <a:graphicFrameLocks noGrp="1"/>
          </p:cNvGraphicFramePr>
          <p:nvPr>
            <p:extLst>
              <p:ext uri="{D42A27DB-BD31-4B8C-83A1-F6EECF244321}">
                <p14:modId xmlns:p14="http://schemas.microsoft.com/office/powerpoint/2010/main" val="4035940466"/>
              </p:ext>
            </p:extLst>
          </p:nvPr>
        </p:nvGraphicFramePr>
        <p:xfrm>
          <a:off x="7128594" y="1052736"/>
          <a:ext cx="1691878" cy="563234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4"/>
                        </a:buBlip>
                      </a:pPr>
                      <a:r>
                        <a:rPr lang="en-US" sz="1440" baseline="0" dirty="0" smtClean="0">
                          <a:solidFill>
                            <a:srgbClr val="FF0000"/>
                          </a:solidFill>
                          <a:effectLst/>
                          <a:latin typeface="Arial" pitchFamily="34" charset="0"/>
                          <a:ea typeface="Times New Roman"/>
                          <a:cs typeface="Arial" pitchFamily="34" charset="0"/>
                        </a:rPr>
                        <a:t>If insurance covers it, what is the problem</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4"/>
                        </a:buBlip>
                      </a:pPr>
                      <a:r>
                        <a:rPr lang="en-GB" sz="1440" baseline="0" dirty="0" smtClean="0">
                          <a:solidFill>
                            <a:schemeClr val="tx1"/>
                          </a:solidFill>
                          <a:effectLst/>
                          <a:latin typeface="Arial" pitchFamily="34" charset="0"/>
                          <a:ea typeface="Times New Roman"/>
                          <a:cs typeface="Arial" pitchFamily="34" charset="0"/>
                        </a:rPr>
                        <a:t>Why are laptops more at danger</a:t>
                      </a:r>
                    </a:p>
                    <a:p>
                      <a:pPr marL="177800" indent="-177800" algn="l">
                        <a:spcAft>
                          <a:spcPts val="600"/>
                        </a:spcAft>
                        <a:buFontTx/>
                        <a:buBlip>
                          <a:blip r:embed="rId4"/>
                        </a:buBlip>
                      </a:pPr>
                      <a:r>
                        <a:rPr lang="en-GB" sz="1440" baseline="0" dirty="0" smtClean="0">
                          <a:solidFill>
                            <a:srgbClr val="FF0000"/>
                          </a:solidFill>
                          <a:effectLst/>
                          <a:latin typeface="Arial" pitchFamily="34" charset="0"/>
                          <a:ea typeface="Times New Roman"/>
                          <a:cs typeface="Arial" pitchFamily="34" charset="0"/>
                        </a:rPr>
                        <a:t>What is a thin client and why is this better against theft</a:t>
                      </a:r>
                    </a:p>
                    <a:p>
                      <a:pPr marL="177800" indent="-177800" algn="l">
                        <a:spcAft>
                          <a:spcPts val="600"/>
                        </a:spcAft>
                        <a:buFontTx/>
                        <a:buBlip>
                          <a:blip r:embed="rId4"/>
                        </a:buBlip>
                      </a:pPr>
                      <a:r>
                        <a:rPr lang="en-GB" sz="1440" baseline="0" dirty="0" smtClean="0">
                          <a:solidFill>
                            <a:schemeClr val="tx1"/>
                          </a:solidFill>
                          <a:effectLst/>
                          <a:latin typeface="Arial" pitchFamily="34" charset="0"/>
                          <a:ea typeface="Times New Roman"/>
                          <a:cs typeface="Arial" pitchFamily="34" charset="0"/>
                        </a:rPr>
                        <a:t>How many memory sticks have you lost in your time</a:t>
                      </a:r>
                    </a:p>
                    <a:p>
                      <a:pPr marL="177800" indent="-177800" algn="l">
                        <a:spcAft>
                          <a:spcPts val="600"/>
                        </a:spcAft>
                        <a:buFontTx/>
                        <a:buBlip>
                          <a:blip r:embed="rId4"/>
                        </a:buBlip>
                      </a:pPr>
                      <a:r>
                        <a:rPr lang="en-GB" sz="1440" baseline="0" dirty="0" smtClean="0">
                          <a:solidFill>
                            <a:srgbClr val="FF0000"/>
                          </a:solidFill>
                          <a:effectLst/>
                          <a:latin typeface="Arial" pitchFamily="34" charset="0"/>
                          <a:ea typeface="Times New Roman"/>
                          <a:cs typeface="Arial" pitchFamily="34" charset="0"/>
                        </a:rPr>
                        <a:t>What the little hole in the top left or right of your laptop main section is there for</a:t>
                      </a:r>
                    </a:p>
                    <a:p>
                      <a:pPr marL="177800" indent="-177800" algn="l">
                        <a:spcAft>
                          <a:spcPts val="600"/>
                        </a:spcAft>
                        <a:buFontTx/>
                        <a:buBlip>
                          <a:blip r:embed="rId4"/>
                        </a:buBlip>
                      </a:pPr>
                      <a:r>
                        <a:rPr lang="en-US" sz="1440" baseline="0" dirty="0" smtClean="0">
                          <a:solidFill>
                            <a:schemeClr val="tx1"/>
                          </a:solidFill>
                          <a:effectLst/>
                          <a:latin typeface="Arial" pitchFamily="34" charset="0"/>
                          <a:ea typeface="Times New Roman"/>
                          <a:cs typeface="Arial" pitchFamily="34" charset="0"/>
                        </a:rPr>
                        <a:t>How many phones have you lost</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7" name="Picture 6" descr="Think About"/>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64288" y="1052736"/>
            <a:ext cx="1613879" cy="36004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a:spLocks noGrp="1"/>
          </p:cNvSpPr>
          <p:nvPr>
            <p:ph type="title"/>
          </p:nvPr>
        </p:nvSpPr>
        <p:spPr>
          <a:xfrm>
            <a:off x="70266" y="72008"/>
            <a:ext cx="8859452" cy="548680"/>
          </a:xfrm>
        </p:spPr>
        <p:txBody>
          <a:bodyPr>
            <a:noAutofit/>
          </a:bodyPr>
          <a:lstStyle/>
          <a:p>
            <a:r>
              <a:rPr lang="en-GB" sz="2800" dirty="0" smtClean="0"/>
              <a:t>6.4 - </a:t>
            </a:r>
            <a:r>
              <a:rPr lang="en-GB" sz="2800" dirty="0"/>
              <a:t>Protection </a:t>
            </a:r>
            <a:r>
              <a:rPr lang="en-GB" sz="2800" dirty="0" smtClean="0"/>
              <a:t>Measures – Logical (Technical) - Firewalls</a:t>
            </a:r>
            <a:endParaRPr lang="en-GB" sz="2800" dirty="0"/>
          </a:p>
        </p:txBody>
      </p:sp>
    </p:spTree>
    <p:extLst>
      <p:ext uri="{BB962C8B-B14F-4D97-AF65-F5344CB8AC3E}">
        <p14:creationId xmlns:p14="http://schemas.microsoft.com/office/powerpoint/2010/main" val="18373296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0130" y="1053356"/>
            <a:ext cx="6878464" cy="5688012"/>
          </a:xfrm>
        </p:spPr>
        <p:txBody>
          <a:bodyPr>
            <a:normAutofit fontScale="92500" lnSpcReduction="10000"/>
          </a:bodyPr>
          <a:lstStyle/>
          <a:p>
            <a:pPr marL="255588" indent="-255588">
              <a:buClr>
                <a:srgbClr val="00B050"/>
              </a:buClr>
              <a:buSzPct val="75000"/>
            </a:pPr>
            <a:r>
              <a:rPr lang="en-GB" sz="2000" b="1" dirty="0">
                <a:latin typeface="Calibri" pitchFamily="34" charset="0"/>
              </a:rPr>
              <a:t>SSL (Secure Sockets Layer) </a:t>
            </a:r>
            <a:r>
              <a:rPr lang="en-GB" sz="2000" dirty="0">
                <a:latin typeface="Calibri" pitchFamily="34" charset="0"/>
              </a:rPr>
              <a:t>is a method of encrypting TCP/IP transmissions—including Web pages and data entered into Web forms—en route between the client and server using public key encryption technology. If you trade stocks or purchase goods on the Web, for example, you are most likely using SSL to transmit your order information. SSL is popular and used widely. The most recent versions of Web browsers, such as Firefox and Internet Explorer, include SSL client support in their software.</a:t>
            </a:r>
          </a:p>
          <a:p>
            <a:pPr marL="255588" indent="-255588">
              <a:buClr>
                <a:srgbClr val="00B050"/>
              </a:buClr>
              <a:buSzPct val="75000"/>
            </a:pPr>
            <a:r>
              <a:rPr lang="en-GB" sz="2000" dirty="0">
                <a:latin typeface="Calibri" pitchFamily="34" charset="0"/>
              </a:rPr>
              <a:t>If you have used the Web, you have probably noticed that URLs for most Web pages begin with the HTTP prefix, which indicates that the request is handled by TCP/IP port 80 using the HTTP protocol. When Web page URLs begin with the prefix HTTPS (which stands for HTTP over Secure Sockets Layer or HTTP Secure), they require that their data be transferred from server to client and vice versa using SSL encryption. HTTPS uses the TCP port number 443, rather than port 80. After an SSL connection has been established between a Web server and client, the client’s browser indicates this by showing a padlock in the lower-right corner of the screen in the browser’s status bar, in the URL textbox, or elsewhere.</a:t>
            </a:r>
          </a:p>
        </p:txBody>
      </p:sp>
      <p:graphicFrame>
        <p:nvGraphicFramePr>
          <p:cNvPr id="5" name="Table 4"/>
          <p:cNvGraphicFramePr>
            <a:graphicFrameLocks noGrp="1"/>
          </p:cNvGraphicFramePr>
          <p:nvPr>
            <p:extLst>
              <p:ext uri="{D42A27DB-BD31-4B8C-83A1-F6EECF244321}">
                <p14:modId xmlns:p14="http://schemas.microsoft.com/office/powerpoint/2010/main" val="4035940466"/>
              </p:ext>
            </p:extLst>
          </p:nvPr>
        </p:nvGraphicFramePr>
        <p:xfrm>
          <a:off x="7128594" y="1052736"/>
          <a:ext cx="1691878" cy="563234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3"/>
                        </a:buBlip>
                      </a:pPr>
                      <a:r>
                        <a:rPr lang="en-US" sz="1440" baseline="0" dirty="0" smtClean="0">
                          <a:solidFill>
                            <a:srgbClr val="FF0000"/>
                          </a:solidFill>
                          <a:effectLst/>
                          <a:latin typeface="Arial" pitchFamily="34" charset="0"/>
                          <a:ea typeface="Times New Roman"/>
                          <a:cs typeface="Arial" pitchFamily="34" charset="0"/>
                        </a:rPr>
                        <a:t>If insurance covers it, what is the problem</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Why are laptops more at danger</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is a thin client and why is this better against theft</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How many memory sticks have you lost in your time</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the little hole in the top left or right of your laptop main section is there for</a:t>
                      </a:r>
                    </a:p>
                    <a:p>
                      <a:pPr marL="177800" indent="-177800" algn="l">
                        <a:spcAft>
                          <a:spcPts val="600"/>
                        </a:spcAft>
                        <a:buFontTx/>
                        <a:buBlip>
                          <a:blip r:embed="rId3"/>
                        </a:buBlip>
                      </a:pPr>
                      <a:r>
                        <a:rPr lang="en-US" sz="1440" baseline="0" dirty="0" smtClean="0">
                          <a:solidFill>
                            <a:schemeClr val="tx1"/>
                          </a:solidFill>
                          <a:effectLst/>
                          <a:latin typeface="Arial" pitchFamily="34" charset="0"/>
                          <a:ea typeface="Times New Roman"/>
                          <a:cs typeface="Arial" pitchFamily="34" charset="0"/>
                        </a:rPr>
                        <a:t>How many phones have you lost</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6" name="Picture 5"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7"/>
            <a:ext cx="1613879" cy="36004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
          <p:cNvSpPr>
            <a:spLocks noGrp="1"/>
          </p:cNvSpPr>
          <p:nvPr>
            <p:ph type="title"/>
          </p:nvPr>
        </p:nvSpPr>
        <p:spPr>
          <a:xfrm>
            <a:off x="70266" y="72008"/>
            <a:ext cx="8859452" cy="548680"/>
          </a:xfrm>
        </p:spPr>
        <p:txBody>
          <a:bodyPr>
            <a:noAutofit/>
          </a:bodyPr>
          <a:lstStyle/>
          <a:p>
            <a:r>
              <a:rPr lang="en-GB" sz="2800" dirty="0" smtClean="0"/>
              <a:t>6.4 - </a:t>
            </a:r>
            <a:r>
              <a:rPr lang="en-GB" sz="2800" dirty="0"/>
              <a:t>Protection </a:t>
            </a:r>
            <a:r>
              <a:rPr lang="en-GB" sz="2800" dirty="0" smtClean="0"/>
              <a:t>Measures – Logical (Technical) - Firewalls</a:t>
            </a:r>
            <a:endParaRPr lang="en-GB" sz="2800" dirty="0"/>
          </a:p>
        </p:txBody>
      </p:sp>
    </p:spTree>
    <p:extLst>
      <p:ext uri="{BB962C8B-B14F-4D97-AF65-F5344CB8AC3E}">
        <p14:creationId xmlns:p14="http://schemas.microsoft.com/office/powerpoint/2010/main" val="2637178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0130" y="1052736"/>
            <a:ext cx="6878464" cy="5543550"/>
          </a:xfrm>
        </p:spPr>
        <p:txBody>
          <a:bodyPr>
            <a:normAutofit fontScale="92500"/>
          </a:bodyPr>
          <a:lstStyle/>
          <a:p>
            <a:pPr marL="284163" indent="-255588">
              <a:buClr>
                <a:srgbClr val="00B050"/>
              </a:buClr>
              <a:buSzPct val="75000"/>
            </a:pPr>
            <a:r>
              <a:rPr lang="en-GB" sz="2400" dirty="0">
                <a:latin typeface="Calibri" pitchFamily="34" charset="0"/>
              </a:rPr>
              <a:t>Each time a client and server establish an SSL connection, they also establish a unique SSL session, or an association between the client and server that is defined by an agreement on a specific set of encryption techniques. An SSL session allows the client and server to continue to exchange data securely as long as the client is still connected to the </a:t>
            </a:r>
            <a:r>
              <a:rPr lang="en-GB" sz="2400" dirty="0" smtClean="0">
                <a:latin typeface="Calibri" pitchFamily="34" charset="0"/>
              </a:rPr>
              <a:t>server.</a:t>
            </a:r>
          </a:p>
          <a:p>
            <a:pPr marL="284163" indent="-255588">
              <a:buClr>
                <a:srgbClr val="00B050"/>
              </a:buClr>
              <a:buSzPct val="75000"/>
            </a:pPr>
            <a:r>
              <a:rPr lang="en-GB" sz="2400" dirty="0" smtClean="0">
                <a:latin typeface="Calibri" pitchFamily="34" charset="0"/>
              </a:rPr>
              <a:t>An </a:t>
            </a:r>
            <a:r>
              <a:rPr lang="en-GB" sz="2400" dirty="0">
                <a:latin typeface="Calibri" pitchFamily="34" charset="0"/>
              </a:rPr>
              <a:t>SSL session is created by the SSL handshake protocol, one of several protocols within SSL, and perhaps the most significant. As its name implies, the handshake protocol allows the client and server to authenticate (or introduce) each other and establishes terms for how they will securely exchange data. For example, when you are connected to the Web and you decide to open your bank’s account access URL, your browser initiates an SSL connection with the hand shake protocol.</a:t>
            </a:r>
          </a:p>
        </p:txBody>
      </p:sp>
      <p:graphicFrame>
        <p:nvGraphicFramePr>
          <p:cNvPr id="5" name="Table 4"/>
          <p:cNvGraphicFramePr>
            <a:graphicFrameLocks noGrp="1"/>
          </p:cNvGraphicFramePr>
          <p:nvPr>
            <p:extLst>
              <p:ext uri="{D42A27DB-BD31-4B8C-83A1-F6EECF244321}">
                <p14:modId xmlns:p14="http://schemas.microsoft.com/office/powerpoint/2010/main" val="4035940466"/>
              </p:ext>
            </p:extLst>
          </p:nvPr>
        </p:nvGraphicFramePr>
        <p:xfrm>
          <a:off x="7128594" y="1052736"/>
          <a:ext cx="1691878" cy="563234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3"/>
                        </a:buBlip>
                      </a:pPr>
                      <a:r>
                        <a:rPr lang="en-US" sz="1440" baseline="0" dirty="0" smtClean="0">
                          <a:solidFill>
                            <a:srgbClr val="FF0000"/>
                          </a:solidFill>
                          <a:effectLst/>
                          <a:latin typeface="Arial" pitchFamily="34" charset="0"/>
                          <a:ea typeface="Times New Roman"/>
                          <a:cs typeface="Arial" pitchFamily="34" charset="0"/>
                        </a:rPr>
                        <a:t>If insurance covers it, what is the problem</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Why are laptops more at danger</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is a thin client and why is this better against theft</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How many memory sticks have you lost in your time</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the little hole in the top left or right of your laptop main section is there for</a:t>
                      </a:r>
                    </a:p>
                    <a:p>
                      <a:pPr marL="177800" indent="-177800" algn="l">
                        <a:spcAft>
                          <a:spcPts val="600"/>
                        </a:spcAft>
                        <a:buFontTx/>
                        <a:buBlip>
                          <a:blip r:embed="rId3"/>
                        </a:buBlip>
                      </a:pPr>
                      <a:r>
                        <a:rPr lang="en-US" sz="1440" baseline="0" dirty="0" smtClean="0">
                          <a:solidFill>
                            <a:schemeClr val="tx1"/>
                          </a:solidFill>
                          <a:effectLst/>
                          <a:latin typeface="Arial" pitchFamily="34" charset="0"/>
                          <a:ea typeface="Times New Roman"/>
                          <a:cs typeface="Arial" pitchFamily="34" charset="0"/>
                        </a:rPr>
                        <a:t>How many phones have you lost</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6" name="Picture 5"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6"/>
            <a:ext cx="1584176" cy="35341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
          <p:cNvSpPr>
            <a:spLocks noGrp="1"/>
          </p:cNvSpPr>
          <p:nvPr>
            <p:ph type="title"/>
          </p:nvPr>
        </p:nvSpPr>
        <p:spPr>
          <a:xfrm>
            <a:off x="70266" y="72008"/>
            <a:ext cx="8859452" cy="548680"/>
          </a:xfrm>
        </p:spPr>
        <p:txBody>
          <a:bodyPr>
            <a:noAutofit/>
          </a:bodyPr>
          <a:lstStyle/>
          <a:p>
            <a:r>
              <a:rPr lang="en-GB" sz="2800" dirty="0" smtClean="0"/>
              <a:t>6.4 - </a:t>
            </a:r>
            <a:r>
              <a:rPr lang="en-GB" sz="2800" dirty="0"/>
              <a:t>Protection </a:t>
            </a:r>
            <a:r>
              <a:rPr lang="en-GB" sz="2800" dirty="0" smtClean="0"/>
              <a:t>Measures – Logical (Technical) - Firewalls</a:t>
            </a:r>
            <a:endParaRPr lang="en-GB" sz="2800" dirty="0"/>
          </a:p>
        </p:txBody>
      </p:sp>
    </p:spTree>
    <p:extLst>
      <p:ext uri="{BB962C8B-B14F-4D97-AF65-F5344CB8AC3E}">
        <p14:creationId xmlns:p14="http://schemas.microsoft.com/office/powerpoint/2010/main" val="29349730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1" y="1052785"/>
            <a:ext cx="6877074" cy="5616575"/>
          </a:xfrm>
        </p:spPr>
        <p:txBody>
          <a:bodyPr>
            <a:noAutofit/>
          </a:bodyPr>
          <a:lstStyle/>
          <a:p>
            <a:pPr marL="255588" indent="-255588">
              <a:spcAft>
                <a:spcPts val="0"/>
              </a:spcAft>
              <a:buClr>
                <a:srgbClr val="00B050"/>
              </a:buClr>
              <a:buSzPct val="75000"/>
            </a:pPr>
            <a:r>
              <a:rPr lang="en-GB" sz="1825" b="1" dirty="0" smtClean="0"/>
              <a:t>Anti-malware software </a:t>
            </a:r>
            <a:r>
              <a:rPr lang="en-GB" sz="1825" dirty="0" smtClean="0"/>
              <a:t>– This is similar to anti-virus software in that it is designed to block attacks internally and externally. What they do is look for specific coding within files that allows a program to access the internet surreptitiously. This is usually spyware, malware and adware. These usually enter computer systems as cookies, that allows the program to temporarily turn off the firewall and allow a program to crawl onto the system. When the file becomes active it will then access the Internet to pass on information.</a:t>
            </a:r>
          </a:p>
          <a:p>
            <a:pPr marL="255588" indent="-255588">
              <a:spcAft>
                <a:spcPts val="0"/>
              </a:spcAft>
              <a:buClr>
                <a:srgbClr val="00B050"/>
              </a:buClr>
              <a:buSzPct val="75000"/>
            </a:pPr>
            <a:r>
              <a:rPr lang="en-GB" sz="1825" dirty="0" smtClean="0"/>
              <a:t>An anti-malware program intercepts these external IP calls and blocks them, then tracks the cause back and will then defend against further attacks by neutralising the external connection abilities of the program and then quarantining the program and code.</a:t>
            </a:r>
          </a:p>
          <a:p>
            <a:pPr marL="255588" indent="-255588">
              <a:spcAft>
                <a:spcPts val="0"/>
              </a:spcAft>
              <a:buClr>
                <a:srgbClr val="00B050"/>
              </a:buClr>
              <a:buSzPct val="75000"/>
            </a:pPr>
            <a:r>
              <a:rPr lang="en-GB" sz="1825" dirty="0" smtClean="0"/>
              <a:t>Examples of such programs are </a:t>
            </a:r>
            <a:r>
              <a:rPr lang="en-GB" sz="1825" dirty="0" err="1" smtClean="0"/>
              <a:t>AdAware</a:t>
            </a:r>
            <a:r>
              <a:rPr lang="en-GB" sz="1825" dirty="0" smtClean="0"/>
              <a:t> and </a:t>
            </a:r>
            <a:r>
              <a:rPr lang="en-GB" sz="1825" dirty="0" err="1" smtClean="0"/>
              <a:t>Spybot</a:t>
            </a:r>
            <a:r>
              <a:rPr lang="en-GB" sz="1825" dirty="0" smtClean="0"/>
              <a:t>. Because of the increase in malware that is available, the .</a:t>
            </a:r>
            <a:r>
              <a:rPr lang="en-GB" sz="1825" dirty="0" err="1" smtClean="0"/>
              <a:t>dat</a:t>
            </a:r>
            <a:r>
              <a:rPr lang="en-GB" sz="1825" dirty="0" smtClean="0"/>
              <a:t> files of these programs and others are updated when there are new threats. These programs and </a:t>
            </a:r>
            <a:r>
              <a:rPr lang="en-GB" sz="1825" dirty="0" err="1" smtClean="0"/>
              <a:t>othes</a:t>
            </a:r>
            <a:r>
              <a:rPr lang="en-GB" sz="1825" dirty="0" smtClean="0"/>
              <a:t> are 99% effective, combined with a good virus checker they are 99.9% effective, but it is still that 0.1% that gets through. With SSL protection combines this is even more secure.</a:t>
            </a:r>
            <a:endParaRPr lang="en-GB" sz="1825" dirty="0"/>
          </a:p>
        </p:txBody>
      </p:sp>
      <p:graphicFrame>
        <p:nvGraphicFramePr>
          <p:cNvPr id="5" name="Table 4"/>
          <p:cNvGraphicFramePr>
            <a:graphicFrameLocks noGrp="1"/>
          </p:cNvGraphicFramePr>
          <p:nvPr>
            <p:extLst>
              <p:ext uri="{D42A27DB-BD31-4B8C-83A1-F6EECF244321}">
                <p14:modId xmlns:p14="http://schemas.microsoft.com/office/powerpoint/2010/main" val="4035940466"/>
              </p:ext>
            </p:extLst>
          </p:nvPr>
        </p:nvGraphicFramePr>
        <p:xfrm>
          <a:off x="7128594" y="1052736"/>
          <a:ext cx="1691878" cy="563234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3"/>
                        </a:buBlip>
                      </a:pPr>
                      <a:r>
                        <a:rPr lang="en-US" sz="1440" baseline="0" dirty="0" smtClean="0">
                          <a:solidFill>
                            <a:srgbClr val="FF0000"/>
                          </a:solidFill>
                          <a:effectLst/>
                          <a:latin typeface="Arial" pitchFamily="34" charset="0"/>
                          <a:ea typeface="Times New Roman"/>
                          <a:cs typeface="Arial" pitchFamily="34" charset="0"/>
                        </a:rPr>
                        <a:t>If insurance covers it, what is the problem</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Why are laptops more at danger</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is a thin client and why is this better against theft</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How many memory sticks have you lost in your time</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the little hole in the top left or right of your laptop main section is there for</a:t>
                      </a:r>
                    </a:p>
                    <a:p>
                      <a:pPr marL="177800" indent="-177800" algn="l">
                        <a:spcAft>
                          <a:spcPts val="600"/>
                        </a:spcAft>
                        <a:buFontTx/>
                        <a:buBlip>
                          <a:blip r:embed="rId3"/>
                        </a:buBlip>
                      </a:pPr>
                      <a:r>
                        <a:rPr lang="en-US" sz="1440" baseline="0" dirty="0" smtClean="0">
                          <a:solidFill>
                            <a:schemeClr val="tx1"/>
                          </a:solidFill>
                          <a:effectLst/>
                          <a:latin typeface="Arial" pitchFamily="34" charset="0"/>
                          <a:ea typeface="Times New Roman"/>
                          <a:cs typeface="Arial" pitchFamily="34" charset="0"/>
                        </a:rPr>
                        <a:t>How many phones have you lost</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6" name="Picture 5"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6"/>
            <a:ext cx="1584176" cy="35341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p:nvPr>
        </p:nvSpPr>
        <p:spPr>
          <a:xfrm>
            <a:off x="70266" y="72008"/>
            <a:ext cx="8859452" cy="548680"/>
          </a:xfrm>
        </p:spPr>
        <p:txBody>
          <a:bodyPr>
            <a:noAutofit/>
          </a:bodyPr>
          <a:lstStyle/>
          <a:p>
            <a:r>
              <a:rPr lang="en-GB" sz="3400" dirty="0" smtClean="0"/>
              <a:t>6.4 - </a:t>
            </a:r>
            <a:r>
              <a:rPr lang="en-GB" sz="3400" dirty="0"/>
              <a:t>Protection </a:t>
            </a:r>
            <a:r>
              <a:rPr lang="en-GB" sz="3400" dirty="0" smtClean="0"/>
              <a:t>Measures – Logical (Technical)</a:t>
            </a:r>
            <a:endParaRPr lang="en-GB" sz="3400" dirty="0"/>
          </a:p>
        </p:txBody>
      </p:sp>
    </p:spTree>
    <p:extLst>
      <p:ext uri="{BB962C8B-B14F-4D97-AF65-F5344CB8AC3E}">
        <p14:creationId xmlns:p14="http://schemas.microsoft.com/office/powerpoint/2010/main" val="34125860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521" y="1052737"/>
            <a:ext cx="6805066" cy="4824536"/>
          </a:xfrm>
        </p:spPr>
        <p:txBody>
          <a:bodyPr>
            <a:noAutofit/>
          </a:bodyPr>
          <a:lstStyle/>
          <a:p>
            <a:pPr marL="255588" indent="-255588">
              <a:spcAft>
                <a:spcPts val="0"/>
              </a:spcAft>
              <a:buClr>
                <a:srgbClr val="00B050"/>
              </a:buClr>
              <a:buSzPct val="75000"/>
            </a:pPr>
            <a:r>
              <a:rPr lang="en-GB" sz="1970" b="1" dirty="0"/>
              <a:t>A digital certificate </a:t>
            </a:r>
            <a:r>
              <a:rPr lang="en-GB" sz="1970" dirty="0"/>
              <a:t>is a password-protected and encrypted file that holds an individual’s identification information, including a public key. In the context of digital certificates, the individual’s public key verifies the sender’s digital signature. An organisation that issues and maintains digital certificates is known as a CA (certificate authority). For example, on the Internet, certificate authorities such as VeriSign will, for a fee, keep your digital certificate on their server and ensure to all who want to send encrypted messages to you (for example, an order via your e-commerce site) that the certificate is indeed yours.</a:t>
            </a:r>
          </a:p>
          <a:p>
            <a:pPr marL="255588" indent="-255588">
              <a:spcAft>
                <a:spcPts val="0"/>
              </a:spcAft>
              <a:buClr>
                <a:srgbClr val="00B050"/>
              </a:buClr>
              <a:buSzPct val="75000"/>
            </a:pPr>
            <a:r>
              <a:rPr lang="en-GB" sz="1970" dirty="0"/>
              <a:t>The use of certificate authorities to associate public keys with certain users is known as PKI (public key infrastructure</a:t>
            </a:r>
            <a:r>
              <a:rPr lang="en-GB" sz="1970" dirty="0" smtClean="0"/>
              <a:t>).</a:t>
            </a:r>
          </a:p>
          <a:p>
            <a:pPr marL="0" indent="0">
              <a:spcAft>
                <a:spcPts val="0"/>
              </a:spcAft>
              <a:buNone/>
            </a:pPr>
            <a:r>
              <a:rPr lang="en-GB" sz="1970" b="1" dirty="0">
                <a:solidFill>
                  <a:srgbClr val="FF0000"/>
                </a:solidFill>
              </a:rPr>
              <a:t>Task </a:t>
            </a:r>
            <a:r>
              <a:rPr lang="en-GB" sz="1970" b="1" dirty="0" smtClean="0">
                <a:solidFill>
                  <a:srgbClr val="FF0000"/>
                </a:solidFill>
              </a:rPr>
              <a:t>11 </a:t>
            </a:r>
            <a:r>
              <a:rPr lang="en-GB" sz="1970" b="1" dirty="0">
                <a:solidFill>
                  <a:srgbClr val="FF0000"/>
                </a:solidFill>
              </a:rPr>
              <a:t>– </a:t>
            </a:r>
            <a:r>
              <a:rPr lang="en-GB" sz="1970" dirty="0" smtClean="0">
                <a:solidFill>
                  <a:srgbClr val="FF0000"/>
                </a:solidFill>
              </a:rPr>
              <a:t>Describe </a:t>
            </a:r>
            <a:r>
              <a:rPr lang="en-GB" sz="1970" dirty="0">
                <a:solidFill>
                  <a:srgbClr val="FF0000"/>
                </a:solidFill>
              </a:rPr>
              <a:t>to a new member of staff within a report, identifying the Software Benefits of</a:t>
            </a:r>
            <a:r>
              <a:rPr lang="en-GB" sz="1970" b="1" dirty="0">
                <a:solidFill>
                  <a:srgbClr val="FF0000"/>
                </a:solidFill>
              </a:rPr>
              <a:t> </a:t>
            </a:r>
            <a:r>
              <a:rPr lang="en-GB" sz="1970" b="1" dirty="0" smtClean="0">
                <a:solidFill>
                  <a:srgbClr val="FF0000"/>
                </a:solidFill>
              </a:rPr>
              <a:t>Software Protection </a:t>
            </a:r>
            <a:r>
              <a:rPr lang="en-GB" sz="1970" dirty="0">
                <a:solidFill>
                  <a:srgbClr val="FF0000"/>
                </a:solidFill>
              </a:rPr>
              <a:t>to organisation’s resources and data</a:t>
            </a:r>
            <a:r>
              <a:rPr lang="en-GB" sz="1970" dirty="0" smtClean="0">
                <a:solidFill>
                  <a:srgbClr val="FF0000"/>
                </a:solidFill>
              </a:rPr>
              <a:t>.</a:t>
            </a:r>
            <a:endParaRPr lang="en-GB" sz="1970"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601548374"/>
              </p:ext>
            </p:extLst>
          </p:nvPr>
        </p:nvGraphicFramePr>
        <p:xfrm>
          <a:off x="251520" y="6059760"/>
          <a:ext cx="6805066" cy="609600"/>
        </p:xfrm>
        <a:graphic>
          <a:graphicData uri="http://schemas.openxmlformats.org/drawingml/2006/table">
            <a:tbl>
              <a:tblPr firstRow="1" bandRow="1">
                <a:tableStyleId>{5C22544A-7EE6-4342-B048-85BDC9FD1C3A}</a:tableStyleId>
              </a:tblPr>
              <a:tblGrid>
                <a:gridCol w="1518486"/>
                <a:gridCol w="1884047"/>
                <a:gridCol w="1827807"/>
                <a:gridCol w="1574726"/>
              </a:tblGrid>
              <a:tr h="370840">
                <a:tc>
                  <a:txBody>
                    <a:bodyPr/>
                    <a:lstStyle/>
                    <a:p>
                      <a:pPr algn="ctr"/>
                      <a:r>
                        <a:rPr lang="en-GB" sz="1700" b="1" dirty="0" smtClean="0">
                          <a:latin typeface="+mn-lt"/>
                        </a:rPr>
                        <a:t>Software firewalls </a:t>
                      </a:r>
                      <a:endParaRPr lang="en-GB" sz="1700" dirty="0">
                        <a:latin typeface="+mn-lt"/>
                      </a:endParaRPr>
                    </a:p>
                  </a:txBody>
                  <a:tcPr/>
                </a:tc>
                <a:tc>
                  <a:txBody>
                    <a:bodyPr/>
                    <a:lstStyle/>
                    <a:p>
                      <a:pPr algn="ctr"/>
                      <a:r>
                        <a:rPr lang="en-GB" sz="1700" b="1" dirty="0" smtClean="0">
                          <a:latin typeface="+mn-lt"/>
                        </a:rPr>
                        <a:t>Secure Sockets Layer</a:t>
                      </a:r>
                      <a:endParaRPr lang="en-GB" sz="1700" dirty="0">
                        <a:latin typeface="+mn-lt"/>
                      </a:endParaRPr>
                    </a:p>
                  </a:txBody>
                  <a:tcPr/>
                </a:tc>
                <a:tc>
                  <a:txBody>
                    <a:bodyPr/>
                    <a:lstStyle/>
                    <a:p>
                      <a:pPr algn="ctr"/>
                      <a:r>
                        <a:rPr lang="en-GB" sz="1700" b="1" dirty="0" smtClean="0">
                          <a:latin typeface="+mn-lt"/>
                        </a:rPr>
                        <a:t>Anti-malware software </a:t>
                      </a:r>
                      <a:endParaRPr lang="en-GB" sz="1700" dirty="0">
                        <a:latin typeface="+mn-lt"/>
                      </a:endParaRPr>
                    </a:p>
                  </a:txBody>
                  <a:tcPr/>
                </a:tc>
                <a:tc>
                  <a:txBody>
                    <a:bodyPr/>
                    <a:lstStyle/>
                    <a:p>
                      <a:pPr algn="ctr"/>
                      <a:r>
                        <a:rPr lang="en-GB" sz="1700" b="1" dirty="0" smtClean="0">
                          <a:latin typeface="+mn-lt"/>
                        </a:rPr>
                        <a:t>Digital certificate </a:t>
                      </a:r>
                      <a:endParaRPr lang="en-GB" sz="1700" dirty="0">
                        <a:latin typeface="+mn-lt"/>
                      </a:endParaRPr>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035940466"/>
              </p:ext>
            </p:extLst>
          </p:nvPr>
        </p:nvGraphicFramePr>
        <p:xfrm>
          <a:off x="7128594" y="1052736"/>
          <a:ext cx="1691878" cy="563234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3"/>
                        </a:buBlip>
                      </a:pPr>
                      <a:r>
                        <a:rPr lang="en-US" sz="1440" baseline="0" dirty="0" smtClean="0">
                          <a:solidFill>
                            <a:srgbClr val="FF0000"/>
                          </a:solidFill>
                          <a:effectLst/>
                          <a:latin typeface="Arial" pitchFamily="34" charset="0"/>
                          <a:ea typeface="Times New Roman"/>
                          <a:cs typeface="Arial" pitchFamily="34" charset="0"/>
                        </a:rPr>
                        <a:t>If insurance covers it, what is the problem</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Why are laptops more at danger</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is a thin client and why is this better against theft</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How many memory sticks have you lost in your time</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the little hole in the top left or right of your laptop main section is there for</a:t>
                      </a:r>
                    </a:p>
                    <a:p>
                      <a:pPr marL="177800" indent="-177800" algn="l">
                        <a:spcAft>
                          <a:spcPts val="600"/>
                        </a:spcAft>
                        <a:buFontTx/>
                        <a:buBlip>
                          <a:blip r:embed="rId3"/>
                        </a:buBlip>
                      </a:pPr>
                      <a:r>
                        <a:rPr lang="en-US" sz="1440" baseline="0" dirty="0" smtClean="0">
                          <a:solidFill>
                            <a:schemeClr val="tx1"/>
                          </a:solidFill>
                          <a:effectLst/>
                          <a:latin typeface="Arial" pitchFamily="34" charset="0"/>
                          <a:ea typeface="Times New Roman"/>
                          <a:cs typeface="Arial" pitchFamily="34" charset="0"/>
                        </a:rPr>
                        <a:t>How many phones have you lost</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7" name="Picture 6"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6"/>
            <a:ext cx="1584176" cy="35341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a:spLocks noGrp="1"/>
          </p:cNvSpPr>
          <p:nvPr>
            <p:ph type="title"/>
          </p:nvPr>
        </p:nvSpPr>
        <p:spPr>
          <a:xfrm>
            <a:off x="70266" y="72008"/>
            <a:ext cx="8859452" cy="548680"/>
          </a:xfrm>
        </p:spPr>
        <p:txBody>
          <a:bodyPr>
            <a:noAutofit/>
          </a:bodyPr>
          <a:lstStyle/>
          <a:p>
            <a:r>
              <a:rPr lang="en-GB" sz="3400" dirty="0" smtClean="0"/>
              <a:t>6.4 - </a:t>
            </a:r>
            <a:r>
              <a:rPr lang="en-GB" sz="3400" dirty="0"/>
              <a:t>Protection </a:t>
            </a:r>
            <a:r>
              <a:rPr lang="en-GB" sz="3400" dirty="0" smtClean="0"/>
              <a:t>Measures – Logical (Technical)</a:t>
            </a:r>
            <a:endParaRPr lang="en-GB" sz="3400" dirty="0"/>
          </a:p>
        </p:txBody>
      </p:sp>
    </p:spTree>
    <p:extLst>
      <p:ext uri="{BB962C8B-B14F-4D97-AF65-F5344CB8AC3E}">
        <p14:creationId xmlns:p14="http://schemas.microsoft.com/office/powerpoint/2010/main" val="31428304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1" y="1052785"/>
            <a:ext cx="6877074" cy="5616575"/>
          </a:xfrm>
        </p:spPr>
        <p:txBody>
          <a:bodyPr>
            <a:noAutofit/>
          </a:bodyPr>
          <a:lstStyle/>
          <a:p>
            <a:pPr marL="255588" indent="-255588">
              <a:spcAft>
                <a:spcPts val="0"/>
              </a:spcAft>
              <a:buClr>
                <a:srgbClr val="00B050"/>
              </a:buClr>
              <a:buSzPct val="75000"/>
            </a:pPr>
            <a:r>
              <a:rPr lang="en-GB" sz="1600" b="1" dirty="0"/>
              <a:t>B</a:t>
            </a:r>
            <a:r>
              <a:rPr lang="en-GB" sz="1600" b="1" dirty="0" smtClean="0"/>
              <a:t>ackup </a:t>
            </a:r>
            <a:r>
              <a:rPr lang="en-GB" sz="1600" b="1" dirty="0"/>
              <a:t>utilities </a:t>
            </a:r>
            <a:r>
              <a:rPr lang="en-GB" sz="1600" dirty="0" smtClean="0"/>
              <a:t>-  these do not stop a problem from happening but limit the damage and downtime of the damage. There are all sorts of backup utilities, those that backup partially, fully, those that back up regularly, those that are set on a timer, software backups and hardware backups.</a:t>
            </a:r>
          </a:p>
          <a:p>
            <a:pPr marL="255588" indent="-255588">
              <a:spcAft>
                <a:spcPts val="0"/>
              </a:spcAft>
              <a:buClr>
                <a:srgbClr val="00B050"/>
              </a:buClr>
              <a:buSzPct val="75000"/>
            </a:pPr>
            <a:r>
              <a:rPr lang="en-GB" sz="1600" dirty="0" smtClean="0"/>
              <a:t>Examples of software backup lowest level include timed backup setting in </a:t>
            </a:r>
            <a:r>
              <a:rPr lang="en-GB" sz="1600" dirty="0"/>
              <a:t>M</a:t>
            </a:r>
            <a:r>
              <a:rPr lang="en-GB" sz="1600" dirty="0" smtClean="0"/>
              <a:t>icrosoft applications. These can be set by the user. Higher level backups utilities include server backup programs on Novell and Windows Server clients that set backup times and data flows at the end of each day to secure networks. These tend to backup onto an external hard drive, tape drive or different server.</a:t>
            </a:r>
          </a:p>
          <a:p>
            <a:pPr marL="255588" indent="-255588">
              <a:spcAft>
                <a:spcPts val="0"/>
              </a:spcAft>
              <a:buClr>
                <a:srgbClr val="00B050"/>
              </a:buClr>
              <a:buSzPct val="75000"/>
            </a:pPr>
            <a:r>
              <a:rPr lang="en-GB" sz="1600" dirty="0" smtClean="0"/>
              <a:t>The benefits of these are the obvious, secures against data loss, but there are other reasons, because of the DPA, because it is good policy, because of previous losses and learning the lessons included.</a:t>
            </a:r>
          </a:p>
          <a:p>
            <a:pPr marL="255588" indent="-255588">
              <a:spcAft>
                <a:spcPts val="0"/>
              </a:spcAft>
              <a:buClr>
                <a:srgbClr val="00B050"/>
              </a:buClr>
              <a:buSzPct val="75000"/>
            </a:pPr>
            <a:r>
              <a:rPr lang="en-GB" sz="1600" b="1" dirty="0" smtClean="0"/>
              <a:t>Encryption </a:t>
            </a:r>
            <a:r>
              <a:rPr lang="en-GB" sz="1600" b="1" dirty="0"/>
              <a:t>of files and folders </a:t>
            </a:r>
            <a:r>
              <a:rPr lang="en-GB" sz="1600" b="1" dirty="0" smtClean="0"/>
              <a:t>and Encryption </a:t>
            </a:r>
            <a:r>
              <a:rPr lang="en-GB" sz="1600" b="1" dirty="0"/>
              <a:t>of entire discs</a:t>
            </a:r>
            <a:r>
              <a:rPr lang="en-GB" sz="1600" dirty="0"/>
              <a:t> </a:t>
            </a:r>
            <a:r>
              <a:rPr lang="en-GB" sz="1600" dirty="0" smtClean="0"/>
              <a:t>– Encryption is the highest form of protection that can be put on information and the most essential when information is more valuable. Encryption is east as well, password protecting can be hacked but encryption adds a higher level of security. Basically it scrambles the information, the higher the bit encryption (16, 32, 64, 128 etc.) the more times it scrambles the information. This is true for files, folders and entire hard drives.</a:t>
            </a:r>
          </a:p>
          <a:p>
            <a:pPr marL="255588" indent="-255588">
              <a:spcAft>
                <a:spcPts val="0"/>
              </a:spcAft>
              <a:buClr>
                <a:srgbClr val="00B050"/>
              </a:buClr>
              <a:buSzPct val="75000"/>
            </a:pPr>
            <a:r>
              <a:rPr lang="en-US" sz="1600" dirty="0" smtClean="0">
                <a:solidFill>
                  <a:srgbClr val="FF0000"/>
                </a:solidFill>
              </a:rPr>
              <a:t>Questions will come up about how often you should backup, immediately, nightly, weekly and what form, onsite, offsite, cloud, each has their merits and each can be argued.</a:t>
            </a:r>
            <a:endParaRPr lang="en-GB" sz="1600" dirty="0">
              <a:solidFill>
                <a:srgbClr val="FF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035940466"/>
              </p:ext>
            </p:extLst>
          </p:nvPr>
        </p:nvGraphicFramePr>
        <p:xfrm>
          <a:off x="7128594" y="1052736"/>
          <a:ext cx="1691878" cy="563234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3"/>
                        </a:buBlip>
                      </a:pPr>
                      <a:r>
                        <a:rPr lang="en-US" sz="1440" baseline="0" dirty="0" smtClean="0">
                          <a:solidFill>
                            <a:srgbClr val="FF0000"/>
                          </a:solidFill>
                          <a:effectLst/>
                          <a:latin typeface="Arial" pitchFamily="34" charset="0"/>
                          <a:ea typeface="Times New Roman"/>
                          <a:cs typeface="Arial" pitchFamily="34" charset="0"/>
                        </a:rPr>
                        <a:t>If insurance covers it, what is the problem</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Why are laptops more at danger</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is a thin client and why is this better against theft</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How many memory sticks have you lost in your time</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the little hole in the top left or right of your laptop main section is there for</a:t>
                      </a:r>
                    </a:p>
                    <a:p>
                      <a:pPr marL="177800" indent="-177800" algn="l">
                        <a:spcAft>
                          <a:spcPts val="600"/>
                        </a:spcAft>
                        <a:buFontTx/>
                        <a:buBlip>
                          <a:blip r:embed="rId3"/>
                        </a:buBlip>
                      </a:pPr>
                      <a:r>
                        <a:rPr lang="en-US" sz="1440" baseline="0" dirty="0" smtClean="0">
                          <a:solidFill>
                            <a:schemeClr val="tx1"/>
                          </a:solidFill>
                          <a:effectLst/>
                          <a:latin typeface="Arial" pitchFamily="34" charset="0"/>
                          <a:ea typeface="Times New Roman"/>
                          <a:cs typeface="Arial" pitchFamily="34" charset="0"/>
                        </a:rPr>
                        <a:t>How many phones have you lost</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6" name="Picture 5"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7"/>
            <a:ext cx="1613879" cy="36004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p:nvPr>
        </p:nvSpPr>
        <p:spPr>
          <a:xfrm>
            <a:off x="70266" y="72008"/>
            <a:ext cx="8859452" cy="548680"/>
          </a:xfrm>
        </p:spPr>
        <p:txBody>
          <a:bodyPr>
            <a:noAutofit/>
          </a:bodyPr>
          <a:lstStyle/>
          <a:p>
            <a:r>
              <a:rPr lang="en-GB" sz="2800" dirty="0" smtClean="0"/>
              <a:t>6.4 - </a:t>
            </a:r>
            <a:r>
              <a:rPr lang="en-GB" sz="2800" dirty="0"/>
              <a:t>Protection </a:t>
            </a:r>
            <a:r>
              <a:rPr lang="en-GB" sz="2800" dirty="0" smtClean="0"/>
              <a:t>Measures – Logical (Technical) - Backups</a:t>
            </a:r>
            <a:endParaRPr lang="en-GB" sz="2800" dirty="0"/>
          </a:p>
        </p:txBody>
      </p:sp>
    </p:spTree>
    <p:extLst>
      <p:ext uri="{BB962C8B-B14F-4D97-AF65-F5344CB8AC3E}">
        <p14:creationId xmlns:p14="http://schemas.microsoft.com/office/powerpoint/2010/main" val="5118999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1" y="1052785"/>
            <a:ext cx="6877074" cy="5616575"/>
          </a:xfrm>
        </p:spPr>
        <p:txBody>
          <a:bodyPr>
            <a:noAutofit/>
          </a:bodyPr>
          <a:lstStyle/>
          <a:p>
            <a:pPr marL="234950" indent="-234950">
              <a:spcAft>
                <a:spcPts val="0"/>
              </a:spcAft>
              <a:buClr>
                <a:srgbClr val="00B050"/>
              </a:buClr>
              <a:buSzPct val="75000"/>
            </a:pPr>
            <a:r>
              <a:rPr lang="en-GB" sz="1700" b="1" dirty="0" smtClean="0"/>
              <a:t>Obfuscation </a:t>
            </a:r>
            <a:r>
              <a:rPr lang="en-GB" sz="1700" dirty="0" smtClean="0"/>
              <a:t>-  </a:t>
            </a:r>
            <a:r>
              <a:rPr lang="en-US" sz="1700" dirty="0"/>
              <a:t> is the obscuring of intended meaning in communication, making the message confusing, willfully ambiguous, or harder to understand. It may be intentional or unintentional </a:t>
            </a:r>
            <a:r>
              <a:rPr lang="en-US" sz="1700" dirty="0" smtClean="0"/>
              <a:t>and </a:t>
            </a:r>
            <a:r>
              <a:rPr lang="en-US" sz="1700" dirty="0"/>
              <a:t>may result from circumlocution (yielding wordiness) or from use of </a:t>
            </a:r>
            <a:r>
              <a:rPr lang="en-US" sz="1700" dirty="0" smtClean="0"/>
              <a:t>jargon.</a:t>
            </a:r>
          </a:p>
          <a:p>
            <a:pPr marL="234950" indent="-234950">
              <a:spcAft>
                <a:spcPts val="0"/>
              </a:spcAft>
              <a:buClr>
                <a:srgbClr val="00B050"/>
              </a:buClr>
              <a:buSzPct val="75000"/>
            </a:pPr>
            <a:r>
              <a:rPr lang="en-US" sz="1700" dirty="0"/>
              <a:t>The numerous software protection techniques have been developed and one of such software protection techniques is code obfuscation. The code obfuscation is a mechanism for hiding the original algorithm, data structures or the logic of the code, or to harden or protect the code (which is considered as intellectual property of the software writer) from the unauthorized reverse engineering process</a:t>
            </a:r>
            <a:r>
              <a:rPr lang="en-US" sz="1700" dirty="0" smtClean="0"/>
              <a:t>.</a:t>
            </a:r>
          </a:p>
          <a:p>
            <a:pPr marL="234950" indent="-234950">
              <a:spcAft>
                <a:spcPts val="0"/>
              </a:spcAft>
              <a:buClr>
                <a:srgbClr val="00B050"/>
              </a:buClr>
              <a:buSzPct val="75000"/>
            </a:pPr>
            <a:r>
              <a:rPr lang="en-US" sz="1700" dirty="0" smtClean="0"/>
              <a:t>In </a:t>
            </a:r>
            <a:r>
              <a:rPr lang="en-US" sz="1700" dirty="0"/>
              <a:t>general, code obfuscation involves hiding a program's implementation details from an adversary, i.e. transforming the program into a semantically equivalent (same computational effect) program, which is much harder to understand for an attacker. </a:t>
            </a:r>
            <a:endParaRPr lang="en-US" sz="1700" dirty="0" smtClean="0"/>
          </a:p>
        </p:txBody>
      </p:sp>
      <p:graphicFrame>
        <p:nvGraphicFramePr>
          <p:cNvPr id="5" name="Table 4"/>
          <p:cNvGraphicFramePr>
            <a:graphicFrameLocks noGrp="1"/>
          </p:cNvGraphicFramePr>
          <p:nvPr>
            <p:extLst>
              <p:ext uri="{D42A27DB-BD31-4B8C-83A1-F6EECF244321}">
                <p14:modId xmlns:p14="http://schemas.microsoft.com/office/powerpoint/2010/main" val="4035940466"/>
              </p:ext>
            </p:extLst>
          </p:nvPr>
        </p:nvGraphicFramePr>
        <p:xfrm>
          <a:off x="7128594" y="1052736"/>
          <a:ext cx="1691878" cy="563234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3"/>
                        </a:buBlip>
                      </a:pPr>
                      <a:r>
                        <a:rPr lang="en-US" sz="1440" baseline="0" dirty="0" smtClean="0">
                          <a:solidFill>
                            <a:srgbClr val="FF0000"/>
                          </a:solidFill>
                          <a:effectLst/>
                          <a:latin typeface="Arial" pitchFamily="34" charset="0"/>
                          <a:ea typeface="Times New Roman"/>
                          <a:cs typeface="Arial" pitchFamily="34" charset="0"/>
                        </a:rPr>
                        <a:t>If insurance covers it, what is the problem</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Why are laptops more at danger</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is a thin client and why is this better against theft</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How many memory sticks have you lost in your time</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the little hole in the top left or right of your laptop main section is there for</a:t>
                      </a:r>
                    </a:p>
                    <a:p>
                      <a:pPr marL="177800" indent="-177800" algn="l">
                        <a:spcAft>
                          <a:spcPts val="600"/>
                        </a:spcAft>
                        <a:buFontTx/>
                        <a:buBlip>
                          <a:blip r:embed="rId3"/>
                        </a:buBlip>
                      </a:pPr>
                      <a:r>
                        <a:rPr lang="en-US" sz="1440" baseline="0" dirty="0" smtClean="0">
                          <a:solidFill>
                            <a:schemeClr val="tx1"/>
                          </a:solidFill>
                          <a:effectLst/>
                          <a:latin typeface="Arial" pitchFamily="34" charset="0"/>
                          <a:ea typeface="Times New Roman"/>
                          <a:cs typeface="Arial" pitchFamily="34" charset="0"/>
                        </a:rPr>
                        <a:t>How many phones have you lost</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6" name="Picture 5"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7"/>
            <a:ext cx="1613879" cy="36004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p:nvPr>
        </p:nvSpPr>
        <p:spPr>
          <a:xfrm>
            <a:off x="70266" y="72008"/>
            <a:ext cx="8859452" cy="548680"/>
          </a:xfrm>
        </p:spPr>
        <p:txBody>
          <a:bodyPr>
            <a:noAutofit/>
          </a:bodyPr>
          <a:lstStyle/>
          <a:p>
            <a:r>
              <a:rPr lang="en-GB" sz="2700" dirty="0" smtClean="0"/>
              <a:t>6.4 - </a:t>
            </a:r>
            <a:r>
              <a:rPr lang="en-GB" sz="2700" dirty="0"/>
              <a:t>Protection </a:t>
            </a:r>
            <a:r>
              <a:rPr lang="en-GB" sz="2700" dirty="0" smtClean="0"/>
              <a:t>Measures – Logical (Technical) - Obfuscation</a:t>
            </a:r>
            <a:endParaRPr lang="en-GB" sz="2700" dirty="0"/>
          </a:p>
        </p:txBody>
      </p:sp>
      <p:pic>
        <p:nvPicPr>
          <p:cNvPr id="1026" name="Picture 2" descr="See original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19352" t="7100" r="17846" b="14985"/>
          <a:stretch/>
        </p:blipFill>
        <p:spPr bwMode="auto">
          <a:xfrm>
            <a:off x="323528" y="4787641"/>
            <a:ext cx="2592288" cy="18097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original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833" y="4787641"/>
            <a:ext cx="3960440" cy="1809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7778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704856" cy="692696"/>
          </a:xfrm>
        </p:spPr>
        <p:txBody>
          <a:bodyPr>
            <a:noAutofit/>
          </a:bodyPr>
          <a:lstStyle/>
          <a:p>
            <a:r>
              <a:rPr lang="en-GB" sz="4000" dirty="0" smtClean="0"/>
              <a:t>RELATED </a:t>
            </a:r>
            <a:r>
              <a:rPr lang="en-GB" sz="4000" dirty="0"/>
              <a:t>ACTIVITIES</a:t>
            </a:r>
            <a:endParaRPr lang="en-GB" sz="3900" b="1" dirty="0" smtClean="0"/>
          </a:p>
        </p:txBody>
      </p:sp>
      <p:sp>
        <p:nvSpPr>
          <p:cNvPr id="5" name="Rectangle 4"/>
          <p:cNvSpPr/>
          <p:nvPr/>
        </p:nvSpPr>
        <p:spPr>
          <a:xfrm>
            <a:off x="3359860" y="-337066"/>
            <a:ext cx="312906" cy="369332"/>
          </a:xfrm>
          <a:prstGeom prst="rect">
            <a:avLst/>
          </a:prstGeom>
        </p:spPr>
        <p:txBody>
          <a:bodyPr wrap="none">
            <a:spAutoFit/>
          </a:bodyPr>
          <a:lstStyle/>
          <a:p>
            <a:r>
              <a:rPr lang="en-GB" b="1" dirty="0"/>
              <a:t>e</a:t>
            </a:r>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1216554426"/>
              </p:ext>
            </p:extLst>
          </p:nvPr>
        </p:nvGraphicFramePr>
        <p:xfrm>
          <a:off x="323528" y="1091375"/>
          <a:ext cx="8496944" cy="5434630"/>
        </p:xfrm>
        <a:graphic>
          <a:graphicData uri="http://schemas.openxmlformats.org/drawingml/2006/table">
            <a:tbl>
              <a:tblPr firstRow="1" bandRow="1">
                <a:tableStyleId>{5C22544A-7EE6-4342-B048-85BDC9FD1C3A}</a:tableStyleId>
              </a:tblPr>
              <a:tblGrid>
                <a:gridCol w="1224136"/>
                <a:gridCol w="7272808"/>
              </a:tblGrid>
              <a:tr h="207225">
                <a:tc gridSpan="2">
                  <a:txBody>
                    <a:bodyPr/>
                    <a:lstStyle/>
                    <a:p>
                      <a:r>
                        <a:rPr kumimoji="0" lang="en-US" sz="1250" b="1" i="0" u="none" strike="noStrike" kern="1200" baseline="0" dirty="0" smtClean="0">
                          <a:solidFill>
                            <a:schemeClr val="lt1"/>
                          </a:solidFill>
                          <a:latin typeface="Arial" panose="020B0604020202020204" pitchFamily="34" charset="0"/>
                          <a:ea typeface="+mn-ea"/>
                          <a:cs typeface="Arial" panose="020B0604020202020204" pitchFamily="34" charset="0"/>
                        </a:rPr>
                        <a:t>Explanations of the key terms used within this unit, in the context of this unit </a:t>
                      </a:r>
                      <a:r>
                        <a:rPr kumimoji="0" lang="en-US" sz="1250" b="0" i="0" u="none" strike="noStrike" kern="1200" baseline="0" dirty="0" smtClean="0">
                          <a:solidFill>
                            <a:schemeClr val="lt1"/>
                          </a:solidFill>
                          <a:latin typeface="Arial" panose="020B0604020202020204" pitchFamily="34" charset="0"/>
                          <a:ea typeface="+mn-ea"/>
                          <a:cs typeface="Arial" panose="020B0604020202020204" pitchFamily="34" charset="0"/>
                        </a:rPr>
                        <a:t>	</a:t>
                      </a:r>
                    </a:p>
                  </a:txBody>
                  <a:tcPr/>
                </a:tc>
                <a:tc hMerge="1">
                  <a:txBody>
                    <a:bodyPr/>
                    <a:lstStyle/>
                    <a:p>
                      <a:endParaRPr lang="en-GB" sz="1400" dirty="0">
                        <a:latin typeface="Arial" panose="020B0604020202020204" pitchFamily="34" charset="0"/>
                        <a:cs typeface="Arial" panose="020B0604020202020204" pitchFamily="34" charset="0"/>
                      </a:endParaRPr>
                    </a:p>
                  </a:txBody>
                  <a:tcPr/>
                </a:tc>
              </a:tr>
              <a:tr h="646056">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Data </a:t>
                      </a:r>
                      <a:r>
                        <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Data is information that has been coded and structured in some way, ready for processing, storage, transmission, etc. Data has no context and has no meaning. Examples of data could include: shoe size stored in the stock database of a shop, a date, etc.</a:t>
                      </a:r>
                    </a:p>
                  </a:txBody>
                  <a:tcPr/>
                </a:tc>
              </a:tr>
              <a:tr h="0">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Global divide</a:t>
                      </a:r>
                      <a:endPar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The divide that exists in terms of access to information between different countries and different types of holders of information across the world. 	</a:t>
                      </a:r>
                    </a:p>
                  </a:txBody>
                  <a:tcPr/>
                </a:tc>
              </a:tr>
              <a:tr h="865471">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Green IT</a:t>
                      </a:r>
                      <a:endPar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The practice of reducing energy use by IT equipment and thus improving sustainability. This relates to both individuals and organisations. The main purpose of Green IT is to increase the sustainability of IT equipment and operations. Examples of Green IT range from an individual using their PC power settings to automatically switch off the screen after a certain time with no keyboard/mouse activity, up to the virtualisation of a large, global organisation’s data stores to reduce the number of servers in their data centres.</a:t>
                      </a:r>
                    </a:p>
                  </a:txBody>
                  <a:tcPr/>
                </a:tc>
              </a:tr>
              <a:tr h="280185">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Holder of information</a:t>
                      </a:r>
                      <a:endPar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Any individual or organisation that holds information</a:t>
                      </a:r>
                    </a:p>
                  </a:txBody>
                  <a:tcPr/>
                </a:tc>
              </a:tr>
              <a:tr h="538265">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Information</a:t>
                      </a:r>
                      <a:endPar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Information is data that has been given context and meaning in some way (e.g. by processing, storing or transmission). An example of information is: a shop receipt showing the model, price and size of shoes, together with the time and date of the purchase 	</a:t>
                      </a:r>
                    </a:p>
                  </a:txBody>
                  <a:tcPr/>
                </a:tc>
              </a:tr>
              <a:tr h="794050">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Information formats </a:t>
                      </a:r>
                      <a:r>
                        <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The different ways in which information can be presented using world wide web (www) technologies. Examples of information formats are: web pages; RSS feeds; podcasts; blogs; and social media channels.</a:t>
                      </a:r>
                    </a:p>
                  </a:txBody>
                  <a:tcPr/>
                </a:tc>
              </a:tr>
              <a:tr h="659967">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Information style</a:t>
                      </a:r>
                      <a:r>
                        <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rPr>
                        <a:t>	</a:t>
                      </a:r>
                    </a:p>
                    <a:p>
                      <a:endPar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The style of information, regardless of the technology used. For example, the audio information style could be represented by spoken instructions, an MP3 music file, a DVD soundtrack or a podcast. Many, but not all, of the information styles will have a corresponding information format on the world wide web.</a:t>
                      </a:r>
                    </a:p>
                  </a:txBody>
                  <a:tcPr/>
                </a:tc>
              </a:tr>
            </a:tbl>
          </a:graphicData>
        </a:graphic>
      </p:graphicFrame>
    </p:spTree>
    <p:extLst>
      <p:ext uri="{BB962C8B-B14F-4D97-AF65-F5344CB8AC3E}">
        <p14:creationId xmlns:p14="http://schemas.microsoft.com/office/powerpoint/2010/main" val="595170532"/>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47972" y="1052736"/>
            <a:ext cx="6830269" cy="5041900"/>
          </a:xfrm>
        </p:spPr>
        <p:txBody>
          <a:bodyPr>
            <a:noAutofit/>
          </a:bodyPr>
          <a:lstStyle/>
          <a:p>
            <a:pPr marL="255588" indent="-255588">
              <a:lnSpc>
                <a:spcPct val="90000"/>
              </a:lnSpc>
              <a:buClr>
                <a:srgbClr val="00B050"/>
              </a:buClr>
              <a:buSzPct val="80000"/>
            </a:pPr>
            <a:r>
              <a:rPr lang="en-US" sz="1550" dirty="0" smtClean="0">
                <a:cs typeface="Times New Roman" pitchFamily="18" charset="0"/>
              </a:rPr>
              <a:t>Prevents confidential data from being read by </a:t>
            </a:r>
            <a:br>
              <a:rPr lang="en-US" sz="1550" dirty="0" smtClean="0">
                <a:cs typeface="Times New Roman" pitchFamily="18" charset="0"/>
              </a:rPr>
            </a:br>
            <a:r>
              <a:rPr lang="en-US" sz="1550" dirty="0" err="1" smtClean="0">
                <a:cs typeface="Times New Roman" pitchFamily="18" charset="0"/>
              </a:rPr>
              <a:t>unauthorised</a:t>
            </a:r>
            <a:r>
              <a:rPr lang="en-US" sz="1550" dirty="0" smtClean="0">
                <a:cs typeface="Times New Roman" pitchFamily="18" charset="0"/>
              </a:rPr>
              <a:t> hackers.  Makes it incomprehensible to </a:t>
            </a:r>
            <a:br>
              <a:rPr lang="en-US" sz="1550" dirty="0" smtClean="0">
                <a:cs typeface="Times New Roman" pitchFamily="18" charset="0"/>
              </a:rPr>
            </a:br>
            <a:r>
              <a:rPr lang="en-US" sz="1550" dirty="0" smtClean="0">
                <a:cs typeface="Times New Roman" pitchFamily="18" charset="0"/>
              </a:rPr>
              <a:t>anyone who does not hold the ‘key’ to decode it.</a:t>
            </a:r>
          </a:p>
          <a:p>
            <a:pPr marL="255588" indent="-255588">
              <a:lnSpc>
                <a:spcPct val="90000"/>
              </a:lnSpc>
              <a:buClr>
                <a:srgbClr val="00B050"/>
              </a:buClr>
              <a:buSzPct val="80000"/>
            </a:pPr>
            <a:r>
              <a:rPr lang="en-US" sz="1550" b="1" dirty="0" smtClean="0">
                <a:cs typeface="Times New Roman" pitchFamily="18" charset="0"/>
              </a:rPr>
              <a:t>Methods include:</a:t>
            </a:r>
          </a:p>
          <a:p>
            <a:pPr marL="568325" lvl="1">
              <a:lnSpc>
                <a:spcPct val="90000"/>
              </a:lnSpc>
              <a:buClr>
                <a:srgbClr val="00B050"/>
              </a:buClr>
            </a:pPr>
            <a:r>
              <a:rPr lang="en-GB" sz="1550" b="1" dirty="0">
                <a:cs typeface="Times New Roman" pitchFamily="18" charset="0"/>
              </a:rPr>
              <a:t>T</a:t>
            </a:r>
            <a:r>
              <a:rPr lang="en-GB" sz="1550" b="1" dirty="0" smtClean="0">
                <a:cs typeface="Times New Roman" pitchFamily="18" charset="0"/>
              </a:rPr>
              <a:t>ransposition - </a:t>
            </a:r>
            <a:r>
              <a:rPr lang="en-GB" sz="1550" dirty="0" smtClean="0">
                <a:cs typeface="Times New Roman" pitchFamily="18" charset="0"/>
              </a:rPr>
              <a:t>characters switched around, how many </a:t>
            </a:r>
            <a:br>
              <a:rPr lang="en-GB" sz="1550" dirty="0" smtClean="0">
                <a:cs typeface="Times New Roman" pitchFamily="18" charset="0"/>
              </a:rPr>
            </a:br>
            <a:r>
              <a:rPr lang="en-GB" sz="1550" dirty="0" smtClean="0">
                <a:cs typeface="Times New Roman" pitchFamily="18" charset="0"/>
              </a:rPr>
              <a:t>times depends on the level of encryption</a:t>
            </a:r>
            <a:endParaRPr lang="en-GB" sz="1550" b="1" dirty="0" smtClean="0">
              <a:cs typeface="Times New Roman" pitchFamily="18" charset="0"/>
            </a:endParaRPr>
          </a:p>
          <a:p>
            <a:pPr marL="568325" lvl="1">
              <a:lnSpc>
                <a:spcPct val="90000"/>
              </a:lnSpc>
              <a:buClr>
                <a:srgbClr val="00B050"/>
              </a:buClr>
            </a:pPr>
            <a:r>
              <a:rPr lang="en-GB" sz="1550" b="1" dirty="0" smtClean="0">
                <a:cs typeface="Times New Roman" pitchFamily="18" charset="0"/>
              </a:rPr>
              <a:t>Substitution - </a:t>
            </a:r>
            <a:r>
              <a:rPr lang="en-GB" sz="1550" dirty="0" smtClean="0">
                <a:cs typeface="Times New Roman" pitchFamily="18" charset="0"/>
              </a:rPr>
              <a:t>characters replaced by other characters, again , depends on the levels of encryption, the higher the level the more times it is switched.</a:t>
            </a:r>
          </a:p>
          <a:p>
            <a:pPr marL="255588" indent="-255588">
              <a:lnSpc>
                <a:spcPct val="90000"/>
              </a:lnSpc>
              <a:buClr>
                <a:srgbClr val="00B050"/>
              </a:buClr>
              <a:buSzPct val="80000"/>
            </a:pPr>
            <a:r>
              <a:rPr lang="en-GB" sz="1550" b="1" dirty="0" smtClean="0">
                <a:cs typeface="Times New Roman" pitchFamily="18" charset="0"/>
              </a:rPr>
              <a:t>Cryptography serves 3 purposes:</a:t>
            </a:r>
          </a:p>
          <a:p>
            <a:pPr marL="568325" lvl="1">
              <a:lnSpc>
                <a:spcPct val="90000"/>
              </a:lnSpc>
              <a:buClr>
                <a:srgbClr val="00B050"/>
              </a:buClr>
            </a:pPr>
            <a:r>
              <a:rPr lang="en-GB" sz="1550" dirty="0" smtClean="0">
                <a:cs typeface="Times New Roman" pitchFamily="18" charset="0"/>
              </a:rPr>
              <a:t>Helps to identify authentic users by clarifying the ownership or identity of the user first.</a:t>
            </a:r>
          </a:p>
          <a:p>
            <a:pPr marL="568325" lvl="1">
              <a:lnSpc>
                <a:spcPct val="90000"/>
              </a:lnSpc>
              <a:buClr>
                <a:srgbClr val="00B050"/>
              </a:buClr>
            </a:pPr>
            <a:r>
              <a:rPr lang="en-GB" sz="1550" dirty="0" smtClean="0">
                <a:cs typeface="Times New Roman" pitchFamily="18" charset="0"/>
              </a:rPr>
              <a:t>Prevents alteration of the message by locking the information from write or rewrite access.</a:t>
            </a:r>
          </a:p>
          <a:p>
            <a:pPr marL="568325" lvl="1">
              <a:lnSpc>
                <a:spcPct val="90000"/>
              </a:lnSpc>
              <a:buClr>
                <a:srgbClr val="00B050"/>
              </a:buClr>
            </a:pPr>
            <a:r>
              <a:rPr lang="en-GB" sz="1550" dirty="0" smtClean="0">
                <a:cs typeface="Times New Roman" pitchFamily="18" charset="0"/>
              </a:rPr>
              <a:t>Prevents unauthorised users from reading the message but refusing to open, be opened, be inserted or read through another program.</a:t>
            </a:r>
          </a:p>
          <a:p>
            <a:pPr marL="285750" lvl="1" indent="-285750">
              <a:lnSpc>
                <a:spcPct val="90000"/>
              </a:lnSpc>
              <a:buClr>
                <a:srgbClr val="00B050"/>
              </a:buClr>
              <a:buSzPct val="80000"/>
              <a:buFont typeface="Wingdings 3" panose="05040102010807070707" pitchFamily="18" charset="2"/>
              <a:buChar char=""/>
            </a:pPr>
            <a:r>
              <a:rPr lang="en-GB" sz="1550" b="1" dirty="0" smtClean="0">
                <a:cs typeface="Times New Roman" pitchFamily="18" charset="0"/>
              </a:rPr>
              <a:t>Encryption Keys</a:t>
            </a:r>
          </a:p>
          <a:p>
            <a:pPr marL="568325" lvl="1">
              <a:lnSpc>
                <a:spcPct val="90000"/>
              </a:lnSpc>
              <a:buClr>
                <a:srgbClr val="00B050"/>
              </a:buClr>
            </a:pPr>
            <a:r>
              <a:rPr lang="en-GB" sz="1550" dirty="0" smtClean="0">
                <a:cs typeface="Times New Roman" pitchFamily="18" charset="0"/>
              </a:rPr>
              <a:t>Sent with, sent after, kept on network of user and client. Without the key the information cannot be seen or the stages of hacking take longer.</a:t>
            </a:r>
          </a:p>
          <a:p>
            <a:pPr marL="0" lvl="1" indent="0">
              <a:lnSpc>
                <a:spcPct val="90000"/>
              </a:lnSpc>
              <a:buNone/>
            </a:pPr>
            <a:r>
              <a:rPr lang="en-GB" sz="1550" b="1" dirty="0">
                <a:solidFill>
                  <a:srgbClr val="FF0000"/>
                </a:solidFill>
              </a:rPr>
              <a:t>Task </a:t>
            </a:r>
            <a:r>
              <a:rPr lang="en-GB" sz="1550" b="1" dirty="0" smtClean="0">
                <a:solidFill>
                  <a:srgbClr val="FF0000"/>
                </a:solidFill>
              </a:rPr>
              <a:t>12 – </a:t>
            </a:r>
            <a:r>
              <a:rPr lang="en-GB" sz="1550" dirty="0">
                <a:solidFill>
                  <a:srgbClr val="FF0000"/>
                </a:solidFill>
              </a:rPr>
              <a:t>Describe to a new member of staff within a report, identifying the Software Benefits of</a:t>
            </a:r>
            <a:r>
              <a:rPr lang="en-GB" sz="1550" b="1" dirty="0">
                <a:solidFill>
                  <a:srgbClr val="FF0000"/>
                </a:solidFill>
              </a:rPr>
              <a:t> </a:t>
            </a:r>
            <a:r>
              <a:rPr lang="en-GB" sz="1550" b="1" dirty="0" smtClean="0">
                <a:solidFill>
                  <a:srgbClr val="FF0000"/>
                </a:solidFill>
              </a:rPr>
              <a:t>Encryption and Backups </a:t>
            </a:r>
            <a:r>
              <a:rPr lang="en-GB" sz="1550" dirty="0">
                <a:solidFill>
                  <a:srgbClr val="FF0000"/>
                </a:solidFill>
              </a:rPr>
              <a:t>to organisation’s resources and data</a:t>
            </a:r>
            <a:r>
              <a:rPr lang="en-GB" sz="1550" dirty="0" smtClean="0">
                <a:solidFill>
                  <a:srgbClr val="FF0000"/>
                </a:solidFill>
              </a:rPr>
              <a:t>.</a:t>
            </a:r>
            <a:endParaRPr lang="en-GB" sz="1550"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624906112"/>
              </p:ext>
            </p:extLst>
          </p:nvPr>
        </p:nvGraphicFramePr>
        <p:xfrm>
          <a:off x="251520" y="6303600"/>
          <a:ext cx="6768752" cy="365760"/>
        </p:xfrm>
        <a:graphic>
          <a:graphicData uri="http://schemas.openxmlformats.org/drawingml/2006/table">
            <a:tbl>
              <a:tblPr firstRow="1" bandRow="1">
                <a:tableStyleId>{5C22544A-7EE6-4342-B048-85BDC9FD1C3A}</a:tableStyleId>
              </a:tblPr>
              <a:tblGrid>
                <a:gridCol w="2016224"/>
                <a:gridCol w="2376264"/>
                <a:gridCol w="2376264"/>
              </a:tblGrid>
              <a:tr h="262632">
                <a:tc>
                  <a:txBody>
                    <a:bodyPr/>
                    <a:lstStyle/>
                    <a:p>
                      <a:pPr algn="ctr"/>
                      <a:r>
                        <a:rPr lang="en-GB" sz="1800" b="1" dirty="0" smtClean="0">
                          <a:latin typeface="+mn-lt"/>
                        </a:rPr>
                        <a:t>Backups</a:t>
                      </a:r>
                      <a:endParaRPr lang="en-GB" sz="1800" dirty="0">
                        <a:latin typeface="+mn-lt"/>
                      </a:endParaRPr>
                    </a:p>
                  </a:txBody>
                  <a:tcPr/>
                </a:tc>
                <a:tc>
                  <a:txBody>
                    <a:bodyPr/>
                    <a:lstStyle/>
                    <a:p>
                      <a:pPr algn="ctr"/>
                      <a:r>
                        <a:rPr lang="en-US" sz="1800" dirty="0" smtClean="0">
                          <a:latin typeface="+mn-lt"/>
                        </a:rPr>
                        <a:t>Obfuscation</a:t>
                      </a:r>
                      <a:endParaRPr lang="en-GB" sz="1800" dirty="0">
                        <a:latin typeface="+mn-lt"/>
                      </a:endParaRPr>
                    </a:p>
                  </a:txBody>
                  <a:tcPr/>
                </a:tc>
                <a:tc>
                  <a:txBody>
                    <a:bodyPr/>
                    <a:lstStyle/>
                    <a:p>
                      <a:pPr algn="ctr"/>
                      <a:r>
                        <a:rPr lang="en-GB" sz="1800" b="1" dirty="0" smtClean="0">
                          <a:latin typeface="+mn-lt"/>
                        </a:rPr>
                        <a:t>Encryption</a:t>
                      </a:r>
                      <a:endParaRPr lang="en-GB" sz="1800" dirty="0">
                        <a:latin typeface="+mn-lt"/>
                      </a:endParaRPr>
                    </a:p>
                  </a:txBody>
                  <a:tcPr/>
                </a:tc>
              </a:tr>
            </a:tbl>
          </a:graphicData>
        </a:graphic>
      </p:graphicFrame>
      <p:pic>
        <p:nvPicPr>
          <p:cNvPr id="1026" name="Picture 2" descr="C:\Users\raffest\Year 13\Unit 32 – Organisational Systems Security\SD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052736"/>
            <a:ext cx="2074193" cy="10869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4035940466"/>
              </p:ext>
            </p:extLst>
          </p:nvPr>
        </p:nvGraphicFramePr>
        <p:xfrm>
          <a:off x="7128594" y="1052736"/>
          <a:ext cx="1691878" cy="563234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4"/>
                        </a:buBlip>
                      </a:pPr>
                      <a:r>
                        <a:rPr lang="en-US" sz="1440" baseline="0" dirty="0" smtClean="0">
                          <a:solidFill>
                            <a:srgbClr val="FF0000"/>
                          </a:solidFill>
                          <a:effectLst/>
                          <a:latin typeface="Arial" pitchFamily="34" charset="0"/>
                          <a:ea typeface="Times New Roman"/>
                          <a:cs typeface="Arial" pitchFamily="34" charset="0"/>
                        </a:rPr>
                        <a:t>If insurance covers it, what is the problem</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4"/>
                        </a:buBlip>
                      </a:pPr>
                      <a:r>
                        <a:rPr lang="en-GB" sz="1440" baseline="0" dirty="0" smtClean="0">
                          <a:solidFill>
                            <a:schemeClr val="tx1"/>
                          </a:solidFill>
                          <a:effectLst/>
                          <a:latin typeface="Arial" pitchFamily="34" charset="0"/>
                          <a:ea typeface="Times New Roman"/>
                          <a:cs typeface="Arial" pitchFamily="34" charset="0"/>
                        </a:rPr>
                        <a:t>Why are laptops more at danger</a:t>
                      </a:r>
                    </a:p>
                    <a:p>
                      <a:pPr marL="177800" indent="-177800" algn="l">
                        <a:spcAft>
                          <a:spcPts val="600"/>
                        </a:spcAft>
                        <a:buFontTx/>
                        <a:buBlip>
                          <a:blip r:embed="rId4"/>
                        </a:buBlip>
                      </a:pPr>
                      <a:r>
                        <a:rPr lang="en-GB" sz="1440" baseline="0" dirty="0" smtClean="0">
                          <a:solidFill>
                            <a:srgbClr val="FF0000"/>
                          </a:solidFill>
                          <a:effectLst/>
                          <a:latin typeface="Arial" pitchFamily="34" charset="0"/>
                          <a:ea typeface="Times New Roman"/>
                          <a:cs typeface="Arial" pitchFamily="34" charset="0"/>
                        </a:rPr>
                        <a:t>What is a thin client and why is this better against theft</a:t>
                      </a:r>
                    </a:p>
                    <a:p>
                      <a:pPr marL="177800" indent="-177800" algn="l">
                        <a:spcAft>
                          <a:spcPts val="600"/>
                        </a:spcAft>
                        <a:buFontTx/>
                        <a:buBlip>
                          <a:blip r:embed="rId4"/>
                        </a:buBlip>
                      </a:pPr>
                      <a:r>
                        <a:rPr lang="en-GB" sz="1440" baseline="0" dirty="0" smtClean="0">
                          <a:solidFill>
                            <a:schemeClr val="tx1"/>
                          </a:solidFill>
                          <a:effectLst/>
                          <a:latin typeface="Arial" pitchFamily="34" charset="0"/>
                          <a:ea typeface="Times New Roman"/>
                          <a:cs typeface="Arial" pitchFamily="34" charset="0"/>
                        </a:rPr>
                        <a:t>How many memory sticks have you lost in your time</a:t>
                      </a:r>
                    </a:p>
                    <a:p>
                      <a:pPr marL="177800" indent="-177800" algn="l">
                        <a:spcAft>
                          <a:spcPts val="600"/>
                        </a:spcAft>
                        <a:buFontTx/>
                        <a:buBlip>
                          <a:blip r:embed="rId4"/>
                        </a:buBlip>
                      </a:pPr>
                      <a:r>
                        <a:rPr lang="en-GB" sz="1440" baseline="0" dirty="0" smtClean="0">
                          <a:solidFill>
                            <a:srgbClr val="FF0000"/>
                          </a:solidFill>
                          <a:effectLst/>
                          <a:latin typeface="Arial" pitchFamily="34" charset="0"/>
                          <a:ea typeface="Times New Roman"/>
                          <a:cs typeface="Arial" pitchFamily="34" charset="0"/>
                        </a:rPr>
                        <a:t>What the little hole in the top left or right of your laptop main section is there for</a:t>
                      </a:r>
                    </a:p>
                    <a:p>
                      <a:pPr marL="177800" indent="-177800" algn="l">
                        <a:spcAft>
                          <a:spcPts val="600"/>
                        </a:spcAft>
                        <a:buFontTx/>
                        <a:buBlip>
                          <a:blip r:embed="rId4"/>
                        </a:buBlip>
                      </a:pPr>
                      <a:r>
                        <a:rPr lang="en-US" sz="1440" baseline="0" dirty="0" smtClean="0">
                          <a:solidFill>
                            <a:schemeClr val="tx1"/>
                          </a:solidFill>
                          <a:effectLst/>
                          <a:latin typeface="Arial" pitchFamily="34" charset="0"/>
                          <a:ea typeface="Times New Roman"/>
                          <a:cs typeface="Arial" pitchFamily="34" charset="0"/>
                        </a:rPr>
                        <a:t>How many phones have you lost</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8" name="Picture 7" descr="Think About"/>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64288" y="1052736"/>
            <a:ext cx="1613880" cy="36004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
          <p:cNvSpPr>
            <a:spLocks noGrp="1"/>
          </p:cNvSpPr>
          <p:nvPr>
            <p:ph type="title"/>
          </p:nvPr>
        </p:nvSpPr>
        <p:spPr>
          <a:xfrm>
            <a:off x="70266" y="72008"/>
            <a:ext cx="8859452" cy="548680"/>
          </a:xfrm>
        </p:spPr>
        <p:txBody>
          <a:bodyPr>
            <a:noAutofit/>
          </a:bodyPr>
          <a:lstStyle/>
          <a:p>
            <a:r>
              <a:rPr lang="en-GB" sz="2800" dirty="0" smtClean="0"/>
              <a:t>6.4 - </a:t>
            </a:r>
            <a:r>
              <a:rPr lang="en-GB" sz="2800" dirty="0"/>
              <a:t>Protection </a:t>
            </a:r>
            <a:r>
              <a:rPr lang="en-GB" sz="2800" dirty="0" smtClean="0"/>
              <a:t>Measures – Logical (Technical) - Encryption</a:t>
            </a:r>
            <a:endParaRPr lang="en-GB" sz="2800" dirty="0"/>
          </a:p>
        </p:txBody>
      </p:sp>
    </p:spTree>
    <p:extLst>
      <p:ext uri="{BB962C8B-B14F-4D97-AF65-F5344CB8AC3E}">
        <p14:creationId xmlns:p14="http://schemas.microsoft.com/office/powerpoint/2010/main" val="37009066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520" y="1052736"/>
            <a:ext cx="6877074" cy="5688013"/>
          </a:xfrm>
        </p:spPr>
        <p:txBody>
          <a:bodyPr>
            <a:normAutofit/>
          </a:bodyPr>
          <a:lstStyle/>
          <a:p>
            <a:pPr marL="255588" indent="-255588">
              <a:spcAft>
                <a:spcPts val="0"/>
              </a:spcAft>
              <a:buClr>
                <a:srgbClr val="00B050"/>
              </a:buClr>
              <a:buSzPct val="75000"/>
            </a:pPr>
            <a:r>
              <a:rPr lang="en-GB" sz="1600" dirty="0"/>
              <a:t>Choosing a secure password is one of the easiest and least expensive ways to guard </a:t>
            </a:r>
            <a:r>
              <a:rPr lang="en-GB" sz="1600" dirty="0" smtClean="0"/>
              <a:t>against unauthorized </a:t>
            </a:r>
            <a:r>
              <a:rPr lang="en-GB" sz="1600" dirty="0"/>
              <a:t>access. Unfortunately, too many people prefer to use an easy-to-remember password.</a:t>
            </a:r>
          </a:p>
          <a:p>
            <a:pPr marL="255588" indent="-255588">
              <a:spcAft>
                <a:spcPts val="0"/>
              </a:spcAft>
              <a:buClr>
                <a:srgbClr val="00B050"/>
              </a:buClr>
              <a:buSzPct val="75000"/>
            </a:pPr>
            <a:r>
              <a:rPr lang="en-GB" sz="1600" dirty="0"/>
              <a:t>If your password is obvious to you, however, it may also be easy for a hacker to </a:t>
            </a:r>
            <a:r>
              <a:rPr lang="en-GB" sz="1600" dirty="0" smtClean="0"/>
              <a:t>figure out</a:t>
            </a:r>
            <a:r>
              <a:rPr lang="en-GB" sz="1600" dirty="0"/>
              <a:t>. The following guidelines for selecting passwords should be part of your </a:t>
            </a:r>
            <a:r>
              <a:rPr lang="en-GB" sz="1600" dirty="0" smtClean="0"/>
              <a:t>organisation’s security </a:t>
            </a:r>
            <a:r>
              <a:rPr lang="en-GB" sz="1600" dirty="0"/>
              <a:t>policy. It is especially important for network administrators to choose difficult </a:t>
            </a:r>
            <a:r>
              <a:rPr lang="en-GB" sz="1600" dirty="0" smtClean="0"/>
              <a:t>passwords, and </a:t>
            </a:r>
            <a:r>
              <a:rPr lang="en-GB" sz="1600" dirty="0"/>
              <a:t>also to keep passwords confidential and to change them frequently.</a:t>
            </a:r>
          </a:p>
          <a:p>
            <a:pPr marL="255588" indent="-255588">
              <a:spcAft>
                <a:spcPts val="0"/>
              </a:spcAft>
              <a:buClr>
                <a:srgbClr val="00B050"/>
              </a:buClr>
              <a:buSzPct val="75000"/>
            </a:pPr>
            <a:r>
              <a:rPr lang="en-GB" sz="1600" dirty="0"/>
              <a:t>Tips for making and keeping passwords secure include the following:</a:t>
            </a:r>
          </a:p>
          <a:p>
            <a:pPr marL="519113" lvl="1" indent="-246063">
              <a:spcAft>
                <a:spcPts val="0"/>
              </a:spcAft>
              <a:buClr>
                <a:srgbClr val="00B050"/>
              </a:buClr>
            </a:pPr>
            <a:r>
              <a:rPr lang="en-GB" sz="1600" dirty="0" smtClean="0"/>
              <a:t>Always </a:t>
            </a:r>
            <a:r>
              <a:rPr lang="en-GB" sz="1600" dirty="0"/>
              <a:t>change system default passwords after installing new programs or </a:t>
            </a:r>
            <a:r>
              <a:rPr lang="en-GB" sz="1600" dirty="0" smtClean="0"/>
              <a:t>equipment. For </a:t>
            </a:r>
            <a:r>
              <a:rPr lang="en-GB" sz="1600" dirty="0"/>
              <a:t>example, after installing a router, the default administrator’s password on </a:t>
            </a:r>
            <a:r>
              <a:rPr lang="en-GB" sz="1600" dirty="0" smtClean="0"/>
              <a:t>the router </a:t>
            </a:r>
            <a:r>
              <a:rPr lang="en-GB" sz="1600" dirty="0"/>
              <a:t>might be set by the manufacturer to be “1234” or the router’s model number.</a:t>
            </a:r>
          </a:p>
          <a:p>
            <a:pPr marL="519113" lvl="1" indent="-246063">
              <a:spcAft>
                <a:spcPts val="0"/>
              </a:spcAft>
              <a:buClr>
                <a:srgbClr val="00B050"/>
              </a:buClr>
            </a:pPr>
            <a:r>
              <a:rPr lang="en-GB" sz="1600" dirty="0" smtClean="0"/>
              <a:t>Do </a:t>
            </a:r>
            <a:r>
              <a:rPr lang="en-GB" sz="1600" dirty="0"/>
              <a:t>not use familiar information, such as your name, nickname, birth date, </a:t>
            </a:r>
            <a:r>
              <a:rPr lang="en-GB" sz="1600" dirty="0" smtClean="0"/>
              <a:t>anniversary, pet’s </a:t>
            </a:r>
            <a:r>
              <a:rPr lang="en-GB" sz="1600" dirty="0"/>
              <a:t>name, child’s name, spouse’s name, user ID, phone number, address, or </a:t>
            </a:r>
            <a:r>
              <a:rPr lang="en-GB" sz="1600" dirty="0" smtClean="0"/>
              <a:t>any other </a:t>
            </a:r>
            <a:r>
              <a:rPr lang="en-GB" sz="1600" dirty="0"/>
              <a:t>words or numbers that others might associate with you</a:t>
            </a:r>
            <a:r>
              <a:rPr lang="en-GB" sz="1600" dirty="0" smtClean="0"/>
              <a:t>.</a:t>
            </a:r>
          </a:p>
          <a:p>
            <a:pPr marL="519113" lvl="1" indent="-246063">
              <a:spcAft>
                <a:spcPts val="0"/>
              </a:spcAft>
              <a:buClr>
                <a:srgbClr val="00B050"/>
              </a:buClr>
            </a:pPr>
            <a:r>
              <a:rPr lang="en-GB" sz="1600" dirty="0"/>
              <a:t>Do not use any word that might appear in a dictionary. Hackers can use programs that try a combination of your user ID and every word in a dictionary to gain access to the network. This is known as a dictionary attack, and it is typically the first technique a hacker uses when trying to guess a password (besides asking the user for her password</a:t>
            </a:r>
            <a:r>
              <a:rPr lang="en-GB" sz="1600" dirty="0" smtClean="0"/>
              <a:t>).</a:t>
            </a:r>
            <a:endParaRPr lang="en-GB" sz="1600" dirty="0"/>
          </a:p>
        </p:txBody>
      </p:sp>
      <p:graphicFrame>
        <p:nvGraphicFramePr>
          <p:cNvPr id="5" name="Table 4"/>
          <p:cNvGraphicFramePr>
            <a:graphicFrameLocks noGrp="1"/>
          </p:cNvGraphicFramePr>
          <p:nvPr>
            <p:extLst>
              <p:ext uri="{D42A27DB-BD31-4B8C-83A1-F6EECF244321}">
                <p14:modId xmlns:p14="http://schemas.microsoft.com/office/powerpoint/2010/main" val="4035940466"/>
              </p:ext>
            </p:extLst>
          </p:nvPr>
        </p:nvGraphicFramePr>
        <p:xfrm>
          <a:off x="7128594" y="1052736"/>
          <a:ext cx="1691878" cy="563234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3"/>
                        </a:buBlip>
                      </a:pPr>
                      <a:r>
                        <a:rPr lang="en-US" sz="1440" baseline="0" dirty="0" smtClean="0">
                          <a:solidFill>
                            <a:srgbClr val="FF0000"/>
                          </a:solidFill>
                          <a:effectLst/>
                          <a:latin typeface="Arial" pitchFamily="34" charset="0"/>
                          <a:ea typeface="Times New Roman"/>
                          <a:cs typeface="Arial" pitchFamily="34" charset="0"/>
                        </a:rPr>
                        <a:t>If insurance covers it, what is the problem</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Why are laptops more at danger</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is a thin client and why is this better against theft</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How many memory sticks have you lost in your time</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the little hole in the top left or right of your laptop main section is there for</a:t>
                      </a:r>
                    </a:p>
                    <a:p>
                      <a:pPr marL="177800" indent="-177800" algn="l">
                        <a:spcAft>
                          <a:spcPts val="600"/>
                        </a:spcAft>
                        <a:buFontTx/>
                        <a:buBlip>
                          <a:blip r:embed="rId3"/>
                        </a:buBlip>
                      </a:pPr>
                      <a:r>
                        <a:rPr lang="en-US" sz="1440" baseline="0" dirty="0" smtClean="0">
                          <a:solidFill>
                            <a:schemeClr val="tx1"/>
                          </a:solidFill>
                          <a:effectLst/>
                          <a:latin typeface="Arial" pitchFamily="34" charset="0"/>
                          <a:ea typeface="Times New Roman"/>
                          <a:cs typeface="Arial" pitchFamily="34" charset="0"/>
                        </a:rPr>
                        <a:t>How many phones have you lost</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6" name="Picture 5"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7"/>
            <a:ext cx="1584176" cy="35341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p:nvPr>
        </p:nvSpPr>
        <p:spPr>
          <a:xfrm>
            <a:off x="70266" y="72008"/>
            <a:ext cx="8859452" cy="548680"/>
          </a:xfrm>
        </p:spPr>
        <p:txBody>
          <a:bodyPr>
            <a:noAutofit/>
          </a:bodyPr>
          <a:lstStyle/>
          <a:p>
            <a:r>
              <a:rPr lang="en-GB" sz="2800" dirty="0" smtClean="0"/>
              <a:t>6.4 - </a:t>
            </a:r>
            <a:r>
              <a:rPr lang="en-GB" sz="2800" dirty="0"/>
              <a:t>Protection </a:t>
            </a:r>
            <a:r>
              <a:rPr lang="en-GB" sz="2800" dirty="0" smtClean="0"/>
              <a:t>Measures – Logical (Technical) - Passwords</a:t>
            </a:r>
            <a:endParaRPr lang="en-GB" sz="2800" dirty="0"/>
          </a:p>
        </p:txBody>
      </p:sp>
    </p:spTree>
    <p:extLst>
      <p:ext uri="{BB962C8B-B14F-4D97-AF65-F5344CB8AC3E}">
        <p14:creationId xmlns:p14="http://schemas.microsoft.com/office/powerpoint/2010/main" val="8438725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520" y="1052736"/>
            <a:ext cx="6805066" cy="5030788"/>
          </a:xfrm>
        </p:spPr>
        <p:txBody>
          <a:bodyPr>
            <a:noAutofit/>
          </a:bodyPr>
          <a:lstStyle/>
          <a:p>
            <a:pPr marL="246063" lvl="1" indent="-246063">
              <a:buClr>
                <a:srgbClr val="00B050"/>
              </a:buClr>
            </a:pPr>
            <a:r>
              <a:rPr lang="en-GB" sz="1670" dirty="0" smtClean="0"/>
              <a:t>Do </a:t>
            </a:r>
            <a:r>
              <a:rPr lang="en-GB" sz="1670" dirty="0"/>
              <a:t>not use familiar information, such as your name, nickname, birth date, </a:t>
            </a:r>
            <a:r>
              <a:rPr lang="en-GB" sz="1670" dirty="0" smtClean="0"/>
              <a:t>anniversary, pet’s </a:t>
            </a:r>
            <a:r>
              <a:rPr lang="en-GB" sz="1670" dirty="0"/>
              <a:t>name, child’s name, spouse’s name, user ID, phone number, address, or </a:t>
            </a:r>
            <a:r>
              <a:rPr lang="en-GB" sz="1670" dirty="0" smtClean="0"/>
              <a:t>any other </a:t>
            </a:r>
            <a:r>
              <a:rPr lang="en-GB" sz="1670" dirty="0"/>
              <a:t>words or numbers that others might associate with you</a:t>
            </a:r>
            <a:r>
              <a:rPr lang="en-GB" sz="1670" dirty="0" smtClean="0"/>
              <a:t>.</a:t>
            </a:r>
          </a:p>
          <a:p>
            <a:pPr marL="246063" lvl="1" indent="-246063">
              <a:buClr>
                <a:srgbClr val="00B050"/>
              </a:buClr>
            </a:pPr>
            <a:r>
              <a:rPr lang="en-GB" sz="1670" dirty="0" smtClean="0"/>
              <a:t>Do not use any word that might appear in a dictionary. Hackers can use programs that try a combination of your user ID and every word in a dictionary to gain access to the network. This is known as a dictionary attack, and it is typically the first technique a hacker uses when trying to guess a password (besides asking the user for her password).</a:t>
            </a:r>
          </a:p>
          <a:p>
            <a:pPr marL="246063" lvl="1" indent="-246063">
              <a:buClr>
                <a:srgbClr val="00B050"/>
              </a:buClr>
            </a:pPr>
            <a:r>
              <a:rPr lang="en-GB" sz="1670" dirty="0"/>
              <a:t>Make the password longer than eight characters—the longer, the better. Some operating systems require a minimum password length (often, eight characters), and some might also restrict the password to a maximum length.</a:t>
            </a:r>
          </a:p>
          <a:p>
            <a:pPr marL="246063" lvl="1" indent="-246063">
              <a:buClr>
                <a:srgbClr val="00B050"/>
              </a:buClr>
            </a:pPr>
            <a:r>
              <a:rPr lang="en-GB" sz="1670" dirty="0"/>
              <a:t>Choose a combination of letters and numbers; add special characters, such as exclamation marks or hyphens, if allowed. Also, if passwords are case sensitive, use a combination of uppercase and lowercase letters</a:t>
            </a:r>
            <a:r>
              <a:rPr lang="en-GB" sz="1670" dirty="0" smtClean="0"/>
              <a:t>.</a:t>
            </a:r>
          </a:p>
          <a:p>
            <a:pPr marL="246063" lvl="1" indent="-246063">
              <a:buClr>
                <a:srgbClr val="00B050"/>
              </a:buClr>
            </a:pPr>
            <a:r>
              <a:rPr lang="en-GB" sz="1670" dirty="0"/>
              <a:t>Change your password at least every 60 days, or more frequently, if desired. If you are a network administrator, establish controls through the NOS to force users to change their passwords at least every 60 days. If you have access to sensitive data, change your password even more frequently</a:t>
            </a:r>
            <a:r>
              <a:rPr lang="en-GB" sz="1670" dirty="0" smtClean="0"/>
              <a:t>.</a:t>
            </a:r>
            <a:endParaRPr lang="en-GB" sz="1670" dirty="0"/>
          </a:p>
        </p:txBody>
      </p:sp>
      <p:graphicFrame>
        <p:nvGraphicFramePr>
          <p:cNvPr id="5" name="Table 4"/>
          <p:cNvGraphicFramePr>
            <a:graphicFrameLocks noGrp="1"/>
          </p:cNvGraphicFramePr>
          <p:nvPr>
            <p:extLst>
              <p:ext uri="{D42A27DB-BD31-4B8C-83A1-F6EECF244321}">
                <p14:modId xmlns:p14="http://schemas.microsoft.com/office/powerpoint/2010/main" val="4035940466"/>
              </p:ext>
            </p:extLst>
          </p:nvPr>
        </p:nvGraphicFramePr>
        <p:xfrm>
          <a:off x="7128594" y="1052736"/>
          <a:ext cx="1691878" cy="563234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3"/>
                        </a:buBlip>
                      </a:pPr>
                      <a:r>
                        <a:rPr lang="en-US" sz="1440" baseline="0" dirty="0" smtClean="0">
                          <a:solidFill>
                            <a:srgbClr val="FF0000"/>
                          </a:solidFill>
                          <a:effectLst/>
                          <a:latin typeface="Arial" pitchFamily="34" charset="0"/>
                          <a:ea typeface="Times New Roman"/>
                          <a:cs typeface="Arial" pitchFamily="34" charset="0"/>
                        </a:rPr>
                        <a:t>If insurance covers it, what is the problem</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Why are laptops more at danger</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is a thin client and why is this better against theft</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How many memory sticks have you lost in your time</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the little hole in the top left or right of your laptop main section is there for</a:t>
                      </a:r>
                    </a:p>
                    <a:p>
                      <a:pPr marL="177800" indent="-177800" algn="l">
                        <a:spcAft>
                          <a:spcPts val="600"/>
                        </a:spcAft>
                        <a:buFontTx/>
                        <a:buBlip>
                          <a:blip r:embed="rId3"/>
                        </a:buBlip>
                      </a:pPr>
                      <a:r>
                        <a:rPr lang="en-US" sz="1440" baseline="0" dirty="0" smtClean="0">
                          <a:solidFill>
                            <a:schemeClr val="tx1"/>
                          </a:solidFill>
                          <a:effectLst/>
                          <a:latin typeface="Arial" pitchFamily="34" charset="0"/>
                          <a:ea typeface="Times New Roman"/>
                          <a:cs typeface="Arial" pitchFamily="34" charset="0"/>
                        </a:rPr>
                        <a:t>How many phones have you lost</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8" name="Picture 7"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7"/>
            <a:ext cx="1584176" cy="353414"/>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p:cNvSpPr>
            <a:spLocks noGrp="1"/>
          </p:cNvSpPr>
          <p:nvPr>
            <p:ph type="title"/>
          </p:nvPr>
        </p:nvSpPr>
        <p:spPr>
          <a:xfrm>
            <a:off x="70266" y="72008"/>
            <a:ext cx="8859452" cy="548680"/>
          </a:xfrm>
        </p:spPr>
        <p:txBody>
          <a:bodyPr>
            <a:noAutofit/>
          </a:bodyPr>
          <a:lstStyle/>
          <a:p>
            <a:r>
              <a:rPr lang="en-GB" sz="2800" dirty="0" smtClean="0"/>
              <a:t>6.4 - </a:t>
            </a:r>
            <a:r>
              <a:rPr lang="en-GB" sz="2800" dirty="0"/>
              <a:t>Protection </a:t>
            </a:r>
            <a:r>
              <a:rPr lang="en-GB" sz="2800" dirty="0" smtClean="0"/>
              <a:t>Measures – Logical (Technical) - Passwords</a:t>
            </a:r>
            <a:endParaRPr lang="en-GB" sz="2800" dirty="0"/>
          </a:p>
        </p:txBody>
      </p:sp>
    </p:spTree>
    <p:extLst>
      <p:ext uri="{BB962C8B-B14F-4D97-AF65-F5344CB8AC3E}">
        <p14:creationId xmlns:p14="http://schemas.microsoft.com/office/powerpoint/2010/main" val="30385761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520" y="1052215"/>
            <a:ext cx="6805066" cy="5545137"/>
          </a:xfrm>
        </p:spPr>
        <p:txBody>
          <a:bodyPr>
            <a:noAutofit/>
          </a:bodyPr>
          <a:lstStyle/>
          <a:p>
            <a:pPr marL="452438" lvl="1" indent="-246063">
              <a:buClr>
                <a:srgbClr val="00B050"/>
              </a:buClr>
            </a:pPr>
            <a:r>
              <a:rPr lang="en-GB" sz="1800" dirty="0" smtClean="0"/>
              <a:t>Do </a:t>
            </a:r>
            <a:r>
              <a:rPr lang="en-GB" sz="1800" dirty="0"/>
              <a:t>not write down your password or share it with others</a:t>
            </a:r>
            <a:r>
              <a:rPr lang="en-GB" sz="1800" dirty="0" smtClean="0"/>
              <a:t>. </a:t>
            </a:r>
          </a:p>
          <a:p>
            <a:pPr marL="452438" lvl="1" indent="-246063">
              <a:buClr>
                <a:srgbClr val="00B050"/>
              </a:buClr>
            </a:pPr>
            <a:r>
              <a:rPr lang="en-GB" sz="1800" dirty="0" smtClean="0"/>
              <a:t>Do </a:t>
            </a:r>
            <a:r>
              <a:rPr lang="en-GB" sz="1800" dirty="0"/>
              <a:t>not reuse passwords after they have expired.</a:t>
            </a:r>
          </a:p>
          <a:p>
            <a:pPr marL="452438" lvl="1" indent="-246063">
              <a:buClr>
                <a:srgbClr val="00B050"/>
              </a:buClr>
            </a:pPr>
            <a:r>
              <a:rPr lang="en-GB" sz="1800" dirty="0" smtClean="0"/>
              <a:t> </a:t>
            </a:r>
            <a:r>
              <a:rPr lang="en-GB" sz="1800" dirty="0"/>
              <a:t>Use different passwords for different applications. For example, choose separate </a:t>
            </a:r>
            <a:r>
              <a:rPr lang="en-GB" sz="1800" dirty="0" smtClean="0"/>
              <a:t>passwords for </a:t>
            </a:r>
            <a:r>
              <a:rPr lang="en-GB" sz="1800" dirty="0"/>
              <a:t>your e-mail program, online banking, remote access connection, </a:t>
            </a:r>
            <a:r>
              <a:rPr lang="en-GB" sz="1800" dirty="0" smtClean="0"/>
              <a:t>dial-up connection</a:t>
            </a:r>
            <a:r>
              <a:rPr lang="en-GB" sz="1800" dirty="0"/>
              <a:t>, and so on. That way, if someone learns one of your passwords she </a:t>
            </a:r>
            <a:r>
              <a:rPr lang="en-GB" sz="1800" dirty="0" smtClean="0"/>
              <a:t>won’t necessarily </a:t>
            </a:r>
            <a:r>
              <a:rPr lang="en-GB" sz="1800" dirty="0"/>
              <a:t>be able to access all of your secured accounts.</a:t>
            </a:r>
          </a:p>
          <a:p>
            <a:pPr marL="255588" indent="-255588">
              <a:buClr>
                <a:srgbClr val="00B050"/>
              </a:buClr>
              <a:buSzPct val="75000"/>
            </a:pPr>
            <a:r>
              <a:rPr lang="en-GB" sz="1800" dirty="0"/>
              <a:t>Password guidelines should be clearly communicated to everyone in your </a:t>
            </a:r>
            <a:r>
              <a:rPr lang="en-GB" sz="1800" dirty="0" smtClean="0"/>
              <a:t>organization through </a:t>
            </a:r>
            <a:r>
              <a:rPr lang="en-GB" sz="1800" dirty="0"/>
              <a:t>your security policy. Although users might grumble about choosing a </a:t>
            </a:r>
            <a:r>
              <a:rPr lang="en-GB" sz="1800" dirty="0" smtClean="0"/>
              <a:t>combination of </a:t>
            </a:r>
            <a:r>
              <a:rPr lang="en-GB" sz="1800" dirty="0"/>
              <a:t>letters and numbers and changing their passwords frequently, you can assure them </a:t>
            </a:r>
            <a:r>
              <a:rPr lang="en-GB" sz="1800" dirty="0" smtClean="0"/>
              <a:t>that the </a:t>
            </a:r>
            <a:r>
              <a:rPr lang="en-GB" sz="1800" dirty="0"/>
              <a:t>company’s financial and personnel data is safer as a result. No matter how much </a:t>
            </a:r>
            <a:r>
              <a:rPr lang="en-GB" sz="1800" dirty="0" smtClean="0"/>
              <a:t>your colleagues </a:t>
            </a:r>
            <a:r>
              <a:rPr lang="en-GB" sz="1800" dirty="0"/>
              <a:t>protest, do not back down from your password requirements. Many </a:t>
            </a:r>
            <a:r>
              <a:rPr lang="en-GB" sz="1800" dirty="0" smtClean="0"/>
              <a:t>companies mistakenly </a:t>
            </a:r>
            <a:r>
              <a:rPr lang="en-GB" sz="1800" dirty="0"/>
              <a:t>require employees only to use a password, and don’t help them choose a </a:t>
            </a:r>
            <a:r>
              <a:rPr lang="en-GB" sz="1800" dirty="0" smtClean="0"/>
              <a:t>good one</a:t>
            </a:r>
            <a:r>
              <a:rPr lang="en-GB" sz="1800" dirty="0"/>
              <a:t>. This oversight increases the risk of security breaches</a:t>
            </a:r>
            <a:r>
              <a:rPr lang="en-GB" sz="1800" dirty="0" smtClean="0"/>
              <a:t>.</a:t>
            </a:r>
          </a:p>
          <a:p>
            <a:pPr marL="1588" indent="12700">
              <a:buNone/>
            </a:pPr>
            <a:r>
              <a:rPr lang="en-GB" sz="1800" b="1" dirty="0" smtClean="0">
                <a:solidFill>
                  <a:srgbClr val="FF0000"/>
                </a:solidFill>
              </a:rPr>
              <a:t>Task 13 - </a:t>
            </a:r>
            <a:r>
              <a:rPr lang="en-GB" sz="1800" dirty="0" smtClean="0">
                <a:solidFill>
                  <a:srgbClr val="FF0000"/>
                </a:solidFill>
              </a:rPr>
              <a:t>Describe </a:t>
            </a:r>
            <a:r>
              <a:rPr lang="en-GB" sz="1800" dirty="0">
                <a:solidFill>
                  <a:srgbClr val="FF0000"/>
                </a:solidFill>
              </a:rPr>
              <a:t>to a new member of staff within a report, identifying the Software Benefits of</a:t>
            </a:r>
            <a:r>
              <a:rPr lang="en-GB" sz="1800" b="1" dirty="0">
                <a:solidFill>
                  <a:srgbClr val="FF0000"/>
                </a:solidFill>
              </a:rPr>
              <a:t> </a:t>
            </a:r>
            <a:r>
              <a:rPr lang="en-GB" sz="1800" b="1" dirty="0" smtClean="0">
                <a:solidFill>
                  <a:srgbClr val="FF0000"/>
                </a:solidFill>
              </a:rPr>
              <a:t>Passwords </a:t>
            </a:r>
            <a:r>
              <a:rPr lang="en-GB" sz="1800" dirty="0" smtClean="0">
                <a:solidFill>
                  <a:srgbClr val="FF0000"/>
                </a:solidFill>
              </a:rPr>
              <a:t>to </a:t>
            </a:r>
            <a:r>
              <a:rPr lang="en-GB" sz="1800" dirty="0">
                <a:solidFill>
                  <a:srgbClr val="FF0000"/>
                </a:solidFill>
              </a:rPr>
              <a:t>organisation’s resources </a:t>
            </a:r>
          </a:p>
        </p:txBody>
      </p:sp>
      <p:graphicFrame>
        <p:nvGraphicFramePr>
          <p:cNvPr id="5" name="Table 4"/>
          <p:cNvGraphicFramePr>
            <a:graphicFrameLocks noGrp="1"/>
          </p:cNvGraphicFramePr>
          <p:nvPr>
            <p:extLst>
              <p:ext uri="{D42A27DB-BD31-4B8C-83A1-F6EECF244321}">
                <p14:modId xmlns:p14="http://schemas.microsoft.com/office/powerpoint/2010/main" val="4035940466"/>
              </p:ext>
            </p:extLst>
          </p:nvPr>
        </p:nvGraphicFramePr>
        <p:xfrm>
          <a:off x="7128594" y="1052736"/>
          <a:ext cx="1691878" cy="563234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3"/>
                        </a:buBlip>
                      </a:pPr>
                      <a:r>
                        <a:rPr lang="en-US" sz="1440" baseline="0" dirty="0" smtClean="0">
                          <a:solidFill>
                            <a:srgbClr val="FF0000"/>
                          </a:solidFill>
                          <a:effectLst/>
                          <a:latin typeface="Arial" pitchFamily="34" charset="0"/>
                          <a:ea typeface="Times New Roman"/>
                          <a:cs typeface="Arial" pitchFamily="34" charset="0"/>
                        </a:rPr>
                        <a:t>If insurance covers it, what is the problem</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Why are laptops more at danger</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is a thin client and why is this better against theft</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How many memory sticks have you lost in your time</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What the little hole in the top left or right of your laptop main section is there for</a:t>
                      </a:r>
                    </a:p>
                    <a:p>
                      <a:pPr marL="177800" indent="-177800" algn="l">
                        <a:spcAft>
                          <a:spcPts val="600"/>
                        </a:spcAft>
                        <a:buFontTx/>
                        <a:buBlip>
                          <a:blip r:embed="rId3"/>
                        </a:buBlip>
                      </a:pPr>
                      <a:r>
                        <a:rPr lang="en-US" sz="1440" baseline="0" dirty="0" smtClean="0">
                          <a:solidFill>
                            <a:schemeClr val="tx1"/>
                          </a:solidFill>
                          <a:effectLst/>
                          <a:latin typeface="Arial" pitchFamily="34" charset="0"/>
                          <a:ea typeface="Times New Roman"/>
                          <a:cs typeface="Arial" pitchFamily="34" charset="0"/>
                        </a:rPr>
                        <a:t>How many phones have you lost</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8" name="Picture 7"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7"/>
            <a:ext cx="1584176" cy="353414"/>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p:cNvSpPr>
            <a:spLocks noGrp="1"/>
          </p:cNvSpPr>
          <p:nvPr>
            <p:ph type="title"/>
          </p:nvPr>
        </p:nvSpPr>
        <p:spPr>
          <a:xfrm>
            <a:off x="70266" y="72008"/>
            <a:ext cx="8859452" cy="548680"/>
          </a:xfrm>
        </p:spPr>
        <p:txBody>
          <a:bodyPr>
            <a:noAutofit/>
          </a:bodyPr>
          <a:lstStyle/>
          <a:p>
            <a:r>
              <a:rPr lang="en-GB" sz="2800" dirty="0" smtClean="0"/>
              <a:t>6.4 - </a:t>
            </a:r>
            <a:r>
              <a:rPr lang="en-GB" sz="2800" dirty="0"/>
              <a:t>Protection </a:t>
            </a:r>
            <a:r>
              <a:rPr lang="en-GB" sz="2800" dirty="0" smtClean="0"/>
              <a:t>Measures – Logical (Technical) - Passwords</a:t>
            </a:r>
            <a:endParaRPr lang="en-GB" sz="2800" dirty="0"/>
          </a:p>
        </p:txBody>
      </p:sp>
    </p:spTree>
    <p:extLst>
      <p:ext uri="{BB962C8B-B14F-4D97-AF65-F5344CB8AC3E}">
        <p14:creationId xmlns:p14="http://schemas.microsoft.com/office/powerpoint/2010/main" val="9438837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1" y="1052736"/>
            <a:ext cx="6805066" cy="5616575"/>
          </a:xfrm>
        </p:spPr>
        <p:txBody>
          <a:bodyPr>
            <a:noAutofit/>
          </a:bodyPr>
          <a:lstStyle/>
          <a:p>
            <a:pPr marL="255588" indent="-255588"/>
            <a:r>
              <a:rPr lang="en-GB" sz="1750" b="1" dirty="0"/>
              <a:t>W</a:t>
            </a:r>
            <a:r>
              <a:rPr lang="en-GB" sz="1750" b="1" dirty="0" smtClean="0"/>
              <a:t>ireless security</a:t>
            </a:r>
            <a:r>
              <a:rPr lang="en-GB" sz="1750" b="1" dirty="0"/>
              <a:t> </a:t>
            </a:r>
            <a:r>
              <a:rPr lang="en-GB" sz="1750" dirty="0" smtClean="0"/>
              <a:t>-  this is one of the more obvious risks companies can deal with but also one of the more common problems that occur when hackers try to gain access to company systems. Wireless security is simple, it means using either WPA, WPA2 or WEP security protocols on a wireless connection, setting a user secure password and limiting down the use of that password within the company. </a:t>
            </a:r>
          </a:p>
          <a:p>
            <a:pPr marL="255588" indent="-255588"/>
            <a:r>
              <a:rPr lang="en-GB" sz="1750" dirty="0" smtClean="0"/>
              <a:t>To not have a password is called untethered, this will allow users to connect like it is a public network and use the network connection to download, install and do other illegal transactions. At the end of the day it is the width of the company’s broadband usage and the company’s legal implications on copyright that are the bigger risk to standard user.</a:t>
            </a:r>
          </a:p>
          <a:p>
            <a:pPr marL="255588" indent="-255588"/>
            <a:r>
              <a:rPr lang="en-GB" sz="1750" dirty="0" smtClean="0"/>
              <a:t>For hackers this allows them to gain a backdoor access onto a company system and although there can be restrictions, it means they are already through the first door.</a:t>
            </a:r>
          </a:p>
          <a:p>
            <a:pPr marL="255588" indent="-255588"/>
            <a:r>
              <a:rPr lang="en-GB" sz="1750" dirty="0"/>
              <a:t>Manufacturers set up all of their new routers with the same default username and password. The username is often simply the word "admin" or "administrator." The password is typically empty (blank), the words "admin," "public," or "password," or some other simple </a:t>
            </a:r>
            <a:r>
              <a:rPr lang="en-GB" sz="1750" dirty="0" smtClean="0"/>
              <a:t>word. Click </a:t>
            </a:r>
            <a:r>
              <a:rPr lang="en-GB" sz="1750" dirty="0" smtClean="0">
                <a:hlinkClick r:id="rId3"/>
              </a:rPr>
              <a:t>here</a:t>
            </a:r>
            <a:r>
              <a:rPr lang="en-GB" sz="1750" dirty="0" smtClean="0"/>
              <a:t> for the dangers.</a:t>
            </a:r>
          </a:p>
        </p:txBody>
      </p:sp>
      <p:graphicFrame>
        <p:nvGraphicFramePr>
          <p:cNvPr id="5" name="Table 4"/>
          <p:cNvGraphicFramePr>
            <a:graphicFrameLocks noGrp="1"/>
          </p:cNvGraphicFramePr>
          <p:nvPr>
            <p:extLst>
              <p:ext uri="{D42A27DB-BD31-4B8C-83A1-F6EECF244321}">
                <p14:modId xmlns:p14="http://schemas.microsoft.com/office/powerpoint/2010/main" val="4035940466"/>
              </p:ext>
            </p:extLst>
          </p:nvPr>
        </p:nvGraphicFramePr>
        <p:xfrm>
          <a:off x="7128594" y="1052736"/>
          <a:ext cx="1691878" cy="563234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4"/>
                        </a:buBlip>
                      </a:pPr>
                      <a:r>
                        <a:rPr lang="en-US" sz="1440" baseline="0" dirty="0" smtClean="0">
                          <a:solidFill>
                            <a:srgbClr val="FF0000"/>
                          </a:solidFill>
                          <a:effectLst/>
                          <a:latin typeface="Arial" pitchFamily="34" charset="0"/>
                          <a:ea typeface="Times New Roman"/>
                          <a:cs typeface="Arial" pitchFamily="34" charset="0"/>
                        </a:rPr>
                        <a:t>If insurance covers it, what is the problem</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4"/>
                        </a:buBlip>
                      </a:pPr>
                      <a:r>
                        <a:rPr lang="en-GB" sz="1440" baseline="0" dirty="0" smtClean="0">
                          <a:solidFill>
                            <a:schemeClr val="tx1"/>
                          </a:solidFill>
                          <a:effectLst/>
                          <a:latin typeface="Arial" pitchFamily="34" charset="0"/>
                          <a:ea typeface="Times New Roman"/>
                          <a:cs typeface="Arial" pitchFamily="34" charset="0"/>
                        </a:rPr>
                        <a:t>Why are laptops more at danger</a:t>
                      </a:r>
                    </a:p>
                    <a:p>
                      <a:pPr marL="177800" indent="-177800" algn="l">
                        <a:spcAft>
                          <a:spcPts val="600"/>
                        </a:spcAft>
                        <a:buFontTx/>
                        <a:buBlip>
                          <a:blip r:embed="rId4"/>
                        </a:buBlip>
                      </a:pPr>
                      <a:r>
                        <a:rPr lang="en-GB" sz="1440" baseline="0" dirty="0" smtClean="0">
                          <a:solidFill>
                            <a:srgbClr val="FF0000"/>
                          </a:solidFill>
                          <a:effectLst/>
                          <a:latin typeface="Arial" pitchFamily="34" charset="0"/>
                          <a:ea typeface="Times New Roman"/>
                          <a:cs typeface="Arial" pitchFamily="34" charset="0"/>
                        </a:rPr>
                        <a:t>What is a thin client and why is this better against theft</a:t>
                      </a:r>
                    </a:p>
                    <a:p>
                      <a:pPr marL="177800" indent="-177800" algn="l">
                        <a:spcAft>
                          <a:spcPts val="600"/>
                        </a:spcAft>
                        <a:buFontTx/>
                        <a:buBlip>
                          <a:blip r:embed="rId4"/>
                        </a:buBlip>
                      </a:pPr>
                      <a:r>
                        <a:rPr lang="en-GB" sz="1440" baseline="0" dirty="0" smtClean="0">
                          <a:solidFill>
                            <a:schemeClr val="tx1"/>
                          </a:solidFill>
                          <a:effectLst/>
                          <a:latin typeface="Arial" pitchFamily="34" charset="0"/>
                          <a:ea typeface="Times New Roman"/>
                          <a:cs typeface="Arial" pitchFamily="34" charset="0"/>
                        </a:rPr>
                        <a:t>How many memory sticks have you lost in your time</a:t>
                      </a:r>
                    </a:p>
                    <a:p>
                      <a:pPr marL="177800" indent="-177800" algn="l">
                        <a:spcAft>
                          <a:spcPts val="600"/>
                        </a:spcAft>
                        <a:buFontTx/>
                        <a:buBlip>
                          <a:blip r:embed="rId4"/>
                        </a:buBlip>
                      </a:pPr>
                      <a:r>
                        <a:rPr lang="en-GB" sz="1440" baseline="0" dirty="0" smtClean="0">
                          <a:solidFill>
                            <a:srgbClr val="FF0000"/>
                          </a:solidFill>
                          <a:effectLst/>
                          <a:latin typeface="Arial" pitchFamily="34" charset="0"/>
                          <a:ea typeface="Times New Roman"/>
                          <a:cs typeface="Arial" pitchFamily="34" charset="0"/>
                        </a:rPr>
                        <a:t>What the little hole in the top left or right of your laptop main section is there for</a:t>
                      </a:r>
                    </a:p>
                    <a:p>
                      <a:pPr marL="177800" indent="-177800" algn="l">
                        <a:spcAft>
                          <a:spcPts val="600"/>
                        </a:spcAft>
                        <a:buFontTx/>
                        <a:buBlip>
                          <a:blip r:embed="rId4"/>
                        </a:buBlip>
                      </a:pPr>
                      <a:r>
                        <a:rPr lang="en-US" sz="1440" baseline="0" dirty="0" smtClean="0">
                          <a:solidFill>
                            <a:schemeClr val="tx1"/>
                          </a:solidFill>
                          <a:effectLst/>
                          <a:latin typeface="Arial" pitchFamily="34" charset="0"/>
                          <a:ea typeface="Times New Roman"/>
                          <a:cs typeface="Arial" pitchFamily="34" charset="0"/>
                        </a:rPr>
                        <a:t>How many phones have you lost</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sp>
        <p:nvSpPr>
          <p:cNvPr id="7" name="Title 2"/>
          <p:cNvSpPr>
            <a:spLocks noGrp="1"/>
          </p:cNvSpPr>
          <p:nvPr>
            <p:ph type="title"/>
          </p:nvPr>
        </p:nvSpPr>
        <p:spPr>
          <a:xfrm>
            <a:off x="70266" y="72008"/>
            <a:ext cx="8859452" cy="548680"/>
          </a:xfrm>
        </p:spPr>
        <p:txBody>
          <a:bodyPr>
            <a:noAutofit/>
          </a:bodyPr>
          <a:lstStyle/>
          <a:p>
            <a:r>
              <a:rPr lang="en-GB" sz="3400" dirty="0" smtClean="0"/>
              <a:t>6.4 - </a:t>
            </a:r>
            <a:r>
              <a:rPr lang="en-GB" sz="3400" dirty="0"/>
              <a:t>Protection </a:t>
            </a:r>
            <a:r>
              <a:rPr lang="en-GB" sz="3400" dirty="0" smtClean="0"/>
              <a:t>Measures – Logical (Technical)</a:t>
            </a:r>
            <a:endParaRPr lang="en-GB" sz="3400" dirty="0"/>
          </a:p>
        </p:txBody>
      </p:sp>
      <p:pic>
        <p:nvPicPr>
          <p:cNvPr id="8" name="Picture 7" descr="Think About"/>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64288" y="1052737"/>
            <a:ext cx="1584176" cy="3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2836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521" y="1051520"/>
            <a:ext cx="6805066" cy="5257800"/>
          </a:xfrm>
        </p:spPr>
        <p:txBody>
          <a:bodyPr>
            <a:noAutofit/>
          </a:bodyPr>
          <a:lstStyle/>
          <a:p>
            <a:pPr marL="285750" indent="-285750">
              <a:spcAft>
                <a:spcPts val="0"/>
              </a:spcAft>
              <a:buClr>
                <a:srgbClr val="00B050"/>
              </a:buClr>
              <a:buSzPct val="75000"/>
              <a:buFont typeface="Wingdings 3" panose="05040102010807070707" pitchFamily="18" charset="2"/>
              <a:buChar char=""/>
              <a:defRPr/>
            </a:pPr>
            <a:r>
              <a:rPr lang="en-GB" sz="1590" dirty="0" smtClean="0"/>
              <a:t>Companies can increase their network security by adding in electronic controls to combat illegal access with: </a:t>
            </a:r>
          </a:p>
          <a:p>
            <a:pPr marL="552450" lvl="1" indent="-285750">
              <a:spcAft>
                <a:spcPts val="0"/>
              </a:spcAft>
              <a:buClr>
                <a:srgbClr val="00B050"/>
              </a:buClr>
              <a:buFont typeface="Arial" panose="020B0604020202020204" pitchFamily="34" charset="0"/>
              <a:buChar char="•"/>
              <a:defRPr/>
            </a:pPr>
            <a:r>
              <a:rPr lang="en-GB" sz="1590" dirty="0" smtClean="0"/>
              <a:t>Call-back and Handshaking</a:t>
            </a:r>
          </a:p>
          <a:p>
            <a:pPr lvl="2">
              <a:spcAft>
                <a:spcPts val="0"/>
              </a:spcAft>
              <a:buClr>
                <a:srgbClr val="00B050"/>
              </a:buClr>
              <a:defRPr/>
            </a:pPr>
            <a:r>
              <a:rPr lang="en-GB" sz="1590" dirty="0" smtClean="0"/>
              <a:t>E.g. generate random number and require user to perform some action (multiply first and last numbers together)</a:t>
            </a:r>
          </a:p>
          <a:p>
            <a:pPr marL="552450" lvl="1" indent="-285750">
              <a:spcAft>
                <a:spcPts val="0"/>
              </a:spcAft>
              <a:buClr>
                <a:srgbClr val="00B050"/>
              </a:buClr>
              <a:buFont typeface="Arial" panose="020B0604020202020204" pitchFamily="34" charset="0"/>
              <a:buChar char="•"/>
              <a:defRPr/>
            </a:pPr>
            <a:r>
              <a:rPr lang="en-GB" sz="1590" dirty="0" smtClean="0"/>
              <a:t>Encryption and network Cipher Keys or One </a:t>
            </a:r>
            <a:r>
              <a:rPr lang="en-GB" sz="1590" dirty="0"/>
              <a:t>time Key registration for users</a:t>
            </a:r>
          </a:p>
          <a:p>
            <a:pPr marL="552450" lvl="1" indent="-285750">
              <a:spcAft>
                <a:spcPts val="0"/>
              </a:spcAft>
              <a:buClr>
                <a:srgbClr val="00B050"/>
              </a:buClr>
              <a:buFont typeface="Arial" panose="020B0604020202020204" pitchFamily="34" charset="0"/>
              <a:buChar char="•"/>
              <a:defRPr/>
            </a:pPr>
            <a:r>
              <a:rPr lang="en-GB" sz="1590" dirty="0" err="1" smtClean="0"/>
              <a:t>Text_Captcha</a:t>
            </a:r>
            <a:r>
              <a:rPr lang="en-GB" sz="1590" dirty="0" smtClean="0"/>
              <a:t> boxes for progression to stop hacking websites from randomising logins and DOS attacks.</a:t>
            </a:r>
          </a:p>
          <a:p>
            <a:pPr marL="552450" lvl="1" indent="-285750">
              <a:spcAft>
                <a:spcPts val="0"/>
              </a:spcAft>
              <a:buClr>
                <a:srgbClr val="00B050"/>
              </a:buClr>
              <a:buFont typeface="Arial" panose="020B0604020202020204" pitchFamily="34" charset="0"/>
              <a:buChar char="•"/>
              <a:defRPr/>
            </a:pPr>
            <a:r>
              <a:rPr lang="en-GB" sz="1590" dirty="0" smtClean="0"/>
              <a:t>More secure transfer protocols on networks such as:</a:t>
            </a:r>
          </a:p>
          <a:p>
            <a:pPr lvl="2">
              <a:spcAft>
                <a:spcPts val="0"/>
              </a:spcAft>
              <a:buClr>
                <a:srgbClr val="00B050"/>
              </a:buClr>
            </a:pPr>
            <a:r>
              <a:rPr lang="en-GB" sz="1590" dirty="0" smtClean="0"/>
              <a:t>SSH-TRANS, a transport layer protocol;</a:t>
            </a:r>
          </a:p>
          <a:p>
            <a:pPr lvl="2">
              <a:spcAft>
                <a:spcPts val="0"/>
              </a:spcAft>
              <a:buClr>
                <a:srgbClr val="00B050"/>
              </a:buClr>
            </a:pPr>
            <a:r>
              <a:rPr lang="en-GB" sz="1590" dirty="0" smtClean="0"/>
              <a:t>SSH-AUTH, an authentication protocol;</a:t>
            </a:r>
          </a:p>
          <a:p>
            <a:pPr lvl="2">
              <a:spcAft>
                <a:spcPts val="0"/>
              </a:spcAft>
              <a:buClr>
                <a:srgbClr val="00B050"/>
              </a:buClr>
            </a:pPr>
            <a:r>
              <a:rPr lang="en-GB" sz="1590" dirty="0" smtClean="0"/>
              <a:t>SSH-CONN, a connection protocol.</a:t>
            </a:r>
          </a:p>
          <a:p>
            <a:pPr marL="1588" lvl="2" indent="0">
              <a:spcAft>
                <a:spcPts val="0"/>
              </a:spcAft>
              <a:buNone/>
            </a:pPr>
            <a:r>
              <a:rPr lang="en-GB" sz="1590" b="1" dirty="0" smtClean="0">
                <a:solidFill>
                  <a:srgbClr val="FF0000"/>
                </a:solidFill>
              </a:rPr>
              <a:t>Task 14 - </a:t>
            </a:r>
            <a:r>
              <a:rPr lang="en-GB" sz="1590" dirty="0" smtClean="0">
                <a:solidFill>
                  <a:srgbClr val="FF0000"/>
                </a:solidFill>
              </a:rPr>
              <a:t>Describe </a:t>
            </a:r>
            <a:r>
              <a:rPr lang="en-GB" sz="1590" dirty="0">
                <a:solidFill>
                  <a:srgbClr val="FF0000"/>
                </a:solidFill>
              </a:rPr>
              <a:t>to a new member of staff within a report, identifying the Software Benefits of</a:t>
            </a:r>
            <a:r>
              <a:rPr lang="en-GB" sz="1590" b="1" dirty="0">
                <a:solidFill>
                  <a:srgbClr val="FF0000"/>
                </a:solidFill>
              </a:rPr>
              <a:t> </a:t>
            </a:r>
            <a:r>
              <a:rPr lang="en-GB" sz="1590" b="1" dirty="0" smtClean="0">
                <a:solidFill>
                  <a:srgbClr val="FF0000"/>
                </a:solidFill>
              </a:rPr>
              <a:t>Wireless protection and Electronic Controls </a:t>
            </a:r>
            <a:r>
              <a:rPr lang="en-GB" sz="1590" dirty="0">
                <a:solidFill>
                  <a:srgbClr val="FF0000"/>
                </a:solidFill>
              </a:rPr>
              <a:t>to organisation’s resources </a:t>
            </a:r>
            <a:endParaRPr lang="en-GB" sz="1590" dirty="0" smtClean="0">
              <a:solidFill>
                <a:srgbClr val="FF0000"/>
              </a:solidFill>
            </a:endParaRPr>
          </a:p>
          <a:p>
            <a:pPr marL="0" indent="0">
              <a:spcAft>
                <a:spcPts val="0"/>
              </a:spcAft>
              <a:buNone/>
            </a:pPr>
            <a:r>
              <a:rPr lang="en-GB" sz="1590" dirty="0"/>
              <a:t>For </a:t>
            </a:r>
            <a:r>
              <a:rPr lang="en-GB" sz="1590" dirty="0" smtClean="0"/>
              <a:t>this </a:t>
            </a:r>
            <a:r>
              <a:rPr lang="en-GB" sz="1590" dirty="0"/>
              <a:t>you need to define the </a:t>
            </a:r>
            <a:r>
              <a:rPr lang="en-GB" sz="1590" dirty="0" smtClean="0"/>
              <a:t>software </a:t>
            </a:r>
            <a:r>
              <a:rPr lang="en-GB" sz="1590" dirty="0"/>
              <a:t>security measures </a:t>
            </a:r>
            <a:r>
              <a:rPr lang="en-GB" sz="1590" dirty="0" smtClean="0"/>
              <a:t>and controls in </a:t>
            </a:r>
            <a:r>
              <a:rPr lang="en-GB" sz="1590" dirty="0"/>
              <a:t>place </a:t>
            </a:r>
            <a:r>
              <a:rPr lang="en-GB" sz="1590" dirty="0" smtClean="0"/>
              <a:t>and </a:t>
            </a:r>
            <a:r>
              <a:rPr lang="en-GB" sz="1590" dirty="0"/>
              <a:t>state in your opinion the effectiveness of these security measures. Use news and articles to support your </a:t>
            </a:r>
            <a:r>
              <a:rPr lang="en-GB" sz="1590" dirty="0" smtClean="0"/>
              <a:t>findings.</a:t>
            </a:r>
          </a:p>
          <a:p>
            <a:pPr marL="0" indent="0">
              <a:spcAft>
                <a:spcPts val="0"/>
              </a:spcAft>
              <a:buNone/>
            </a:pPr>
            <a:r>
              <a:rPr lang="en-GB" sz="1590" b="1" dirty="0" smtClean="0">
                <a:solidFill>
                  <a:srgbClr val="FF0000"/>
                </a:solidFill>
              </a:rPr>
              <a:t>Task 15 – </a:t>
            </a:r>
            <a:r>
              <a:rPr lang="en-GB" sz="1590" dirty="0" smtClean="0">
                <a:solidFill>
                  <a:srgbClr val="FF0000"/>
                </a:solidFill>
              </a:rPr>
              <a:t>Discuss </a:t>
            </a:r>
            <a:r>
              <a:rPr lang="en-GB" sz="1590" dirty="0">
                <a:solidFill>
                  <a:srgbClr val="FF0000"/>
                </a:solidFill>
              </a:rPr>
              <a:t>the effectiveness of </a:t>
            </a:r>
            <a:r>
              <a:rPr lang="en-GB" sz="1590" dirty="0" smtClean="0">
                <a:solidFill>
                  <a:srgbClr val="FF0000"/>
                </a:solidFill>
              </a:rPr>
              <a:t>Software, Control and security </a:t>
            </a:r>
            <a:r>
              <a:rPr lang="en-GB" sz="1590" dirty="0">
                <a:solidFill>
                  <a:srgbClr val="FF0000"/>
                </a:solidFill>
              </a:rPr>
              <a:t>measures used in </a:t>
            </a:r>
            <a:r>
              <a:rPr lang="en-GB" sz="1590" dirty="0" smtClean="0">
                <a:solidFill>
                  <a:srgbClr val="FF0000"/>
                </a:solidFill>
              </a:rPr>
              <a:t>a school or business.</a:t>
            </a:r>
            <a:endParaRPr lang="en-GB" sz="1590" dirty="0">
              <a:solidFill>
                <a:srgbClr val="FF0000"/>
              </a:solidFill>
            </a:endParaRPr>
          </a:p>
        </p:txBody>
      </p:sp>
      <p:pic>
        <p:nvPicPr>
          <p:cNvPr id="6146" name="Picture 2" descr="http://www.nextdaypc.eu/captcha.php?page="/>
          <p:cNvPicPr>
            <a:picLocks noChangeAspect="1" noChangeArrowheads="1"/>
          </p:cNvPicPr>
          <p:nvPr/>
        </p:nvPicPr>
        <p:blipFill>
          <a:blip r:embed="rId3" cstate="print"/>
          <a:srcRect/>
          <a:stretch>
            <a:fillRect/>
          </a:stretch>
        </p:blipFill>
        <p:spPr bwMode="auto">
          <a:xfrm>
            <a:off x="4716016" y="3284984"/>
            <a:ext cx="2280255" cy="684076"/>
          </a:xfrm>
          <a:prstGeom prst="rect">
            <a:avLst/>
          </a:prstGeom>
          <a:noFill/>
        </p:spPr>
      </p:pic>
      <p:graphicFrame>
        <p:nvGraphicFramePr>
          <p:cNvPr id="6" name="Table 5"/>
          <p:cNvGraphicFramePr>
            <a:graphicFrameLocks noGrp="1"/>
          </p:cNvGraphicFramePr>
          <p:nvPr>
            <p:extLst>
              <p:ext uri="{D42A27DB-BD31-4B8C-83A1-F6EECF244321}">
                <p14:modId xmlns:p14="http://schemas.microsoft.com/office/powerpoint/2010/main" val="3195728855"/>
              </p:ext>
            </p:extLst>
          </p:nvPr>
        </p:nvGraphicFramePr>
        <p:xfrm>
          <a:off x="251520" y="6237312"/>
          <a:ext cx="6805066" cy="487680"/>
        </p:xfrm>
        <a:graphic>
          <a:graphicData uri="http://schemas.openxmlformats.org/drawingml/2006/table">
            <a:tbl>
              <a:tblPr firstRow="1" bandRow="1">
                <a:tableStyleId>{5C22544A-7EE6-4342-B048-85BDC9FD1C3A}</a:tableStyleId>
              </a:tblPr>
              <a:tblGrid>
                <a:gridCol w="1008112"/>
                <a:gridCol w="904055"/>
                <a:gridCol w="1400201"/>
                <a:gridCol w="1296144"/>
                <a:gridCol w="1167218"/>
                <a:gridCol w="1029336"/>
              </a:tblGrid>
              <a:tr h="446152">
                <a:tc>
                  <a:txBody>
                    <a:bodyPr/>
                    <a:lstStyle/>
                    <a:p>
                      <a:pPr algn="ctr"/>
                      <a:r>
                        <a:rPr lang="en-GB" sz="1300" b="1" dirty="0" smtClean="0">
                          <a:latin typeface="Arial" panose="020B0604020202020204" pitchFamily="34" charset="0"/>
                          <a:cs typeface="Arial" panose="020B0604020202020204" pitchFamily="34" charset="0"/>
                        </a:rPr>
                        <a:t>Access levels</a:t>
                      </a:r>
                      <a:endParaRPr lang="en-GB" sz="1300" dirty="0">
                        <a:latin typeface="Arial" panose="020B0604020202020204" pitchFamily="34" charset="0"/>
                        <a:cs typeface="Arial" panose="020B0604020202020204" pitchFamily="34" charset="0"/>
                      </a:endParaRPr>
                    </a:p>
                  </a:txBody>
                  <a:tcPr anchor="ctr"/>
                </a:tc>
                <a:tc>
                  <a:txBody>
                    <a:bodyPr/>
                    <a:lstStyle/>
                    <a:p>
                      <a:pPr algn="ctr"/>
                      <a:r>
                        <a:rPr lang="en-GB" sz="1300" b="1" dirty="0" smtClean="0">
                          <a:latin typeface="Arial" panose="020B0604020202020204" pitchFamily="34" charset="0"/>
                          <a:cs typeface="Arial" panose="020B0604020202020204" pitchFamily="34" charset="0"/>
                        </a:rPr>
                        <a:t>Firewalls</a:t>
                      </a:r>
                      <a:endParaRPr lang="en-GB" sz="1300" dirty="0">
                        <a:latin typeface="Arial" panose="020B0604020202020204" pitchFamily="34" charset="0"/>
                        <a:cs typeface="Arial" panose="020B0604020202020204" pitchFamily="34" charset="0"/>
                      </a:endParaRPr>
                    </a:p>
                  </a:txBody>
                  <a:tcPr anchor="ctr"/>
                </a:tc>
                <a:tc>
                  <a:txBody>
                    <a:bodyPr/>
                    <a:lstStyle/>
                    <a:p>
                      <a:pPr algn="ctr"/>
                      <a:r>
                        <a:rPr lang="en-GB" sz="1300" b="1" dirty="0" smtClean="0">
                          <a:latin typeface="Arial" panose="020B0604020202020204" pitchFamily="34" charset="0"/>
                          <a:cs typeface="Arial" panose="020B0604020202020204" pitchFamily="34" charset="0"/>
                        </a:rPr>
                        <a:t>Anti-Malware and SSL</a:t>
                      </a:r>
                      <a:endParaRPr lang="en-GB" sz="1300" dirty="0">
                        <a:latin typeface="Arial" panose="020B0604020202020204" pitchFamily="34" charset="0"/>
                        <a:cs typeface="Arial" panose="020B0604020202020204" pitchFamily="34" charset="0"/>
                      </a:endParaRPr>
                    </a:p>
                  </a:txBody>
                  <a:tcPr anchor="ctr"/>
                </a:tc>
                <a:tc>
                  <a:txBody>
                    <a:bodyPr/>
                    <a:lstStyle/>
                    <a:p>
                      <a:pPr algn="ctr"/>
                      <a:r>
                        <a:rPr lang="en-GB" sz="1300" dirty="0" smtClean="0">
                          <a:latin typeface="Arial" panose="020B0604020202020204" pitchFamily="34" charset="0"/>
                          <a:cs typeface="Arial" panose="020B0604020202020204" pitchFamily="34" charset="0"/>
                        </a:rPr>
                        <a:t>Backups and Encryption</a:t>
                      </a:r>
                      <a:endParaRPr lang="en-GB" sz="1300" dirty="0">
                        <a:latin typeface="Arial" panose="020B0604020202020204" pitchFamily="34" charset="0"/>
                        <a:cs typeface="Arial" panose="020B0604020202020204" pitchFamily="34" charset="0"/>
                      </a:endParaRPr>
                    </a:p>
                  </a:txBody>
                  <a:tcPr anchor="ctr"/>
                </a:tc>
                <a:tc>
                  <a:txBody>
                    <a:bodyPr/>
                    <a:lstStyle/>
                    <a:p>
                      <a:pPr algn="ctr"/>
                      <a:r>
                        <a:rPr lang="en-GB" sz="1300" dirty="0" smtClean="0">
                          <a:latin typeface="Arial" panose="020B0604020202020204" pitchFamily="34" charset="0"/>
                          <a:cs typeface="Arial" panose="020B0604020202020204" pitchFamily="34" charset="0"/>
                        </a:rPr>
                        <a:t>Passwords</a:t>
                      </a:r>
                      <a:endParaRPr lang="en-GB" sz="1300" dirty="0">
                        <a:latin typeface="Arial" panose="020B0604020202020204" pitchFamily="34" charset="0"/>
                        <a:cs typeface="Arial" panose="020B0604020202020204" pitchFamily="34" charset="0"/>
                      </a:endParaRPr>
                    </a:p>
                  </a:txBody>
                  <a:tcPr anchor="ctr"/>
                </a:tc>
                <a:tc>
                  <a:txBody>
                    <a:bodyPr/>
                    <a:lstStyle/>
                    <a:p>
                      <a:pPr algn="ctr"/>
                      <a:r>
                        <a:rPr lang="en-GB" sz="1300" dirty="0" smtClean="0">
                          <a:latin typeface="Arial" panose="020B0604020202020204" pitchFamily="34" charset="0"/>
                          <a:cs typeface="Arial" panose="020B0604020202020204" pitchFamily="34" charset="0"/>
                        </a:rPr>
                        <a:t>Wi-Fi Security</a:t>
                      </a:r>
                      <a:endParaRPr lang="en-GB" sz="1300" dirty="0">
                        <a:latin typeface="Arial" panose="020B0604020202020204" pitchFamily="34" charset="0"/>
                        <a:cs typeface="Arial" panose="020B0604020202020204" pitchFamily="34" charset="0"/>
                      </a:endParaRPr>
                    </a:p>
                  </a:txBody>
                  <a:tcPr anchor="ct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035940466"/>
              </p:ext>
            </p:extLst>
          </p:nvPr>
        </p:nvGraphicFramePr>
        <p:xfrm>
          <a:off x="7128594" y="1052736"/>
          <a:ext cx="1691878" cy="5632340"/>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23308">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93316">
                <a:tc>
                  <a:txBody>
                    <a:bodyPr/>
                    <a:lstStyle/>
                    <a:p>
                      <a:pPr marL="177800" indent="-177800" algn="l">
                        <a:spcAft>
                          <a:spcPts val="600"/>
                        </a:spcAft>
                        <a:buFontTx/>
                        <a:buBlip>
                          <a:blip r:embed="rId4"/>
                        </a:buBlip>
                      </a:pPr>
                      <a:r>
                        <a:rPr lang="en-US" sz="1440" baseline="0" dirty="0" smtClean="0">
                          <a:solidFill>
                            <a:srgbClr val="FF0000"/>
                          </a:solidFill>
                          <a:effectLst/>
                          <a:latin typeface="Arial" pitchFamily="34" charset="0"/>
                          <a:ea typeface="Times New Roman"/>
                          <a:cs typeface="Arial" pitchFamily="34" charset="0"/>
                        </a:rPr>
                        <a:t>If insurance covers it, what is the problem</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4"/>
                        </a:buBlip>
                      </a:pPr>
                      <a:r>
                        <a:rPr lang="en-GB" sz="1440" baseline="0" dirty="0" smtClean="0">
                          <a:solidFill>
                            <a:schemeClr val="tx1"/>
                          </a:solidFill>
                          <a:effectLst/>
                          <a:latin typeface="Arial" pitchFamily="34" charset="0"/>
                          <a:ea typeface="Times New Roman"/>
                          <a:cs typeface="Arial" pitchFamily="34" charset="0"/>
                        </a:rPr>
                        <a:t>Why are laptops more at danger</a:t>
                      </a:r>
                    </a:p>
                    <a:p>
                      <a:pPr marL="177800" indent="-177800" algn="l">
                        <a:spcAft>
                          <a:spcPts val="600"/>
                        </a:spcAft>
                        <a:buFontTx/>
                        <a:buBlip>
                          <a:blip r:embed="rId4"/>
                        </a:buBlip>
                      </a:pPr>
                      <a:r>
                        <a:rPr lang="en-GB" sz="1440" baseline="0" dirty="0" smtClean="0">
                          <a:solidFill>
                            <a:srgbClr val="FF0000"/>
                          </a:solidFill>
                          <a:effectLst/>
                          <a:latin typeface="Arial" pitchFamily="34" charset="0"/>
                          <a:ea typeface="Times New Roman"/>
                          <a:cs typeface="Arial" pitchFamily="34" charset="0"/>
                        </a:rPr>
                        <a:t>What is a thin client and why is this better against theft</a:t>
                      </a:r>
                    </a:p>
                    <a:p>
                      <a:pPr marL="177800" indent="-177800" algn="l">
                        <a:spcAft>
                          <a:spcPts val="600"/>
                        </a:spcAft>
                        <a:buFontTx/>
                        <a:buBlip>
                          <a:blip r:embed="rId4"/>
                        </a:buBlip>
                      </a:pPr>
                      <a:r>
                        <a:rPr lang="en-GB" sz="1440" baseline="0" dirty="0" smtClean="0">
                          <a:solidFill>
                            <a:schemeClr val="tx1"/>
                          </a:solidFill>
                          <a:effectLst/>
                          <a:latin typeface="Arial" pitchFamily="34" charset="0"/>
                          <a:ea typeface="Times New Roman"/>
                          <a:cs typeface="Arial" pitchFamily="34" charset="0"/>
                        </a:rPr>
                        <a:t>How many memory sticks have you lost in your time</a:t>
                      </a:r>
                    </a:p>
                    <a:p>
                      <a:pPr marL="177800" indent="-177800" algn="l">
                        <a:spcAft>
                          <a:spcPts val="600"/>
                        </a:spcAft>
                        <a:buFontTx/>
                        <a:buBlip>
                          <a:blip r:embed="rId4"/>
                        </a:buBlip>
                      </a:pPr>
                      <a:r>
                        <a:rPr lang="en-GB" sz="1440" baseline="0" dirty="0" smtClean="0">
                          <a:solidFill>
                            <a:srgbClr val="FF0000"/>
                          </a:solidFill>
                          <a:effectLst/>
                          <a:latin typeface="Arial" pitchFamily="34" charset="0"/>
                          <a:ea typeface="Times New Roman"/>
                          <a:cs typeface="Arial" pitchFamily="34" charset="0"/>
                        </a:rPr>
                        <a:t>What the little hole in the top left or right of your laptop main section is there for</a:t>
                      </a:r>
                    </a:p>
                    <a:p>
                      <a:pPr marL="177800" indent="-177800" algn="l">
                        <a:spcAft>
                          <a:spcPts val="600"/>
                        </a:spcAft>
                        <a:buFontTx/>
                        <a:buBlip>
                          <a:blip r:embed="rId4"/>
                        </a:buBlip>
                      </a:pPr>
                      <a:r>
                        <a:rPr lang="en-US" sz="1440" baseline="0" dirty="0" smtClean="0">
                          <a:solidFill>
                            <a:schemeClr val="tx1"/>
                          </a:solidFill>
                          <a:effectLst/>
                          <a:latin typeface="Arial" pitchFamily="34" charset="0"/>
                          <a:ea typeface="Times New Roman"/>
                          <a:cs typeface="Arial" pitchFamily="34" charset="0"/>
                        </a:rPr>
                        <a:t>How many phones have you lost</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sp>
        <p:nvSpPr>
          <p:cNvPr id="9" name="Title 2"/>
          <p:cNvSpPr>
            <a:spLocks noGrp="1"/>
          </p:cNvSpPr>
          <p:nvPr>
            <p:ph type="title"/>
          </p:nvPr>
        </p:nvSpPr>
        <p:spPr>
          <a:xfrm>
            <a:off x="70266" y="72008"/>
            <a:ext cx="8859452" cy="548680"/>
          </a:xfrm>
        </p:spPr>
        <p:txBody>
          <a:bodyPr>
            <a:noAutofit/>
          </a:bodyPr>
          <a:lstStyle/>
          <a:p>
            <a:r>
              <a:rPr lang="en-GB" sz="3400" dirty="0" smtClean="0"/>
              <a:t>6.4 - </a:t>
            </a:r>
            <a:r>
              <a:rPr lang="en-GB" sz="3400" dirty="0"/>
              <a:t>Protection </a:t>
            </a:r>
            <a:r>
              <a:rPr lang="en-GB" sz="3400" dirty="0" smtClean="0"/>
              <a:t>Measures – Logical (Technical)</a:t>
            </a:r>
            <a:endParaRPr lang="en-GB" sz="3400" dirty="0"/>
          </a:p>
        </p:txBody>
      </p:sp>
      <p:pic>
        <p:nvPicPr>
          <p:cNvPr id="10" name="Picture 9" descr="Think About"/>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64288" y="1052737"/>
            <a:ext cx="1584176" cy="3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6559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1" y="1052736"/>
            <a:ext cx="6768752" cy="5616575"/>
          </a:xfrm>
        </p:spPr>
        <p:txBody>
          <a:bodyPr>
            <a:noAutofit/>
          </a:bodyPr>
          <a:lstStyle/>
          <a:p>
            <a:pPr marL="266700" indent="-266700">
              <a:buClr>
                <a:srgbClr val="00B050"/>
              </a:buClr>
              <a:buSzPct val="75000"/>
            </a:pPr>
            <a:r>
              <a:rPr lang="en-GB" sz="1700" dirty="0" smtClean="0"/>
              <a:t>The </a:t>
            </a:r>
            <a:r>
              <a:rPr lang="en-GB" sz="1700" dirty="0"/>
              <a:t>internet has samples of model security policies which are actually in use and the centre will have one too. Learners should research these and obtain copies of one or two comparing their ideas for policies and procedures with those from a real organisation such as the learning centre or an identified organisation. The learner will develop their reasoning so that they are able to move from general discussion to evaluating policies and guidelines which have been designed for a specific </a:t>
            </a:r>
            <a:r>
              <a:rPr lang="en-GB" sz="1700" dirty="0" smtClean="0"/>
              <a:t>use </a:t>
            </a:r>
            <a:r>
              <a:rPr lang="en-GB" sz="1700" dirty="0"/>
              <a:t>within an organisation. </a:t>
            </a:r>
          </a:p>
          <a:p>
            <a:pPr marL="266700" indent="-266700">
              <a:buClr>
                <a:srgbClr val="00B050"/>
              </a:buClr>
              <a:buSzPct val="75000"/>
            </a:pPr>
            <a:r>
              <a:rPr lang="en-GB" sz="1700" dirty="0"/>
              <a:t>The learner should have a clear understanding of the type of organisation they are working with such as its functions, locations(s) and types of data it uses and then be able to review current policies and procedures for the organisation making recommendations for improvements. The learners should also consider how an organisations policies and procedures are linked to an individual’s contract of employment and the responsibilities and liabilities these place on the employee. </a:t>
            </a:r>
          </a:p>
          <a:p>
            <a:pPr marL="266700" indent="-266700">
              <a:buClr>
                <a:srgbClr val="00B050"/>
              </a:buClr>
              <a:buSzPct val="75000"/>
            </a:pPr>
            <a:r>
              <a:rPr lang="en-GB" sz="1700" dirty="0"/>
              <a:t>With regards to legislation learners should focus on what each of the Acts means, the purpose of the act and the implications for an organisation or individual. With constantly changing legislation learners should review and </a:t>
            </a:r>
            <a:r>
              <a:rPr lang="en-GB" sz="1700" dirty="0" smtClean="0"/>
              <a:t>consider new </a:t>
            </a:r>
            <a:r>
              <a:rPr lang="en-GB" sz="1700" dirty="0"/>
              <a:t>or outline legislation or revisions that may affect an organisation in this way. </a:t>
            </a:r>
            <a:endParaRPr lang="en-GB" sz="1700" dirty="0" smtClean="0"/>
          </a:p>
        </p:txBody>
      </p:sp>
      <p:sp>
        <p:nvSpPr>
          <p:cNvPr id="8" name="Title 2"/>
          <p:cNvSpPr>
            <a:spLocks noGrp="1"/>
          </p:cNvSpPr>
          <p:nvPr>
            <p:ph type="title"/>
          </p:nvPr>
        </p:nvSpPr>
        <p:spPr>
          <a:xfrm>
            <a:off x="70266" y="72008"/>
            <a:ext cx="8859452" cy="548680"/>
          </a:xfrm>
        </p:spPr>
        <p:txBody>
          <a:bodyPr>
            <a:noAutofit/>
          </a:bodyPr>
          <a:lstStyle/>
          <a:p>
            <a:r>
              <a:rPr lang="en-GB" dirty="0" smtClean="0"/>
              <a:t>6.5 - </a:t>
            </a:r>
            <a:r>
              <a:rPr lang="en-GB" dirty="0"/>
              <a:t>Protection </a:t>
            </a:r>
            <a:r>
              <a:rPr lang="en-GB" dirty="0" smtClean="0"/>
              <a:t>Measures – Policies</a:t>
            </a:r>
            <a:endParaRPr lang="en-GB" dirty="0"/>
          </a:p>
        </p:txBody>
      </p:sp>
      <p:graphicFrame>
        <p:nvGraphicFramePr>
          <p:cNvPr id="9" name="Table 8"/>
          <p:cNvGraphicFramePr>
            <a:graphicFrameLocks noGrp="1"/>
          </p:cNvGraphicFramePr>
          <p:nvPr>
            <p:extLst>
              <p:ext uri="{D42A27DB-BD31-4B8C-83A1-F6EECF244321}">
                <p14:modId xmlns:p14="http://schemas.microsoft.com/office/powerpoint/2010/main" val="1809274638"/>
              </p:ext>
            </p:extLst>
          </p:nvPr>
        </p:nvGraphicFramePr>
        <p:xfrm>
          <a:off x="7128594" y="1052736"/>
          <a:ext cx="1691878" cy="55446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17881">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26735">
                <a:tc>
                  <a:txBody>
                    <a:bodyPr/>
                    <a:lstStyle/>
                    <a:p>
                      <a:pPr marL="177800" indent="-177800" algn="l">
                        <a:spcAft>
                          <a:spcPts val="600"/>
                        </a:spcAft>
                        <a:buFontTx/>
                        <a:buBlip>
                          <a:blip r:embed="rId3"/>
                        </a:buBlip>
                      </a:pPr>
                      <a:r>
                        <a:rPr lang="en-US" sz="1440" baseline="0" dirty="0" smtClean="0">
                          <a:solidFill>
                            <a:srgbClr val="FF0000"/>
                          </a:solidFill>
                          <a:effectLst/>
                          <a:latin typeface="Arial" pitchFamily="34" charset="0"/>
                          <a:ea typeface="Times New Roman"/>
                          <a:cs typeface="Arial" pitchFamily="34" charset="0"/>
                        </a:rPr>
                        <a:t>Why does the school block Facebook and YouTube</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What are the dangers with memory sticks</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The login procedure on your computer</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How often you change your personal passwords</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The page on the wall by the door is there for</a:t>
                      </a:r>
                    </a:p>
                    <a:p>
                      <a:pPr marL="177800" indent="-177800" algn="l">
                        <a:spcAft>
                          <a:spcPts val="600"/>
                        </a:spcAft>
                        <a:buFontTx/>
                        <a:buBlip>
                          <a:blip r:embed="rId3"/>
                        </a:buBlip>
                      </a:pPr>
                      <a:r>
                        <a:rPr lang="en-US" sz="1440" baseline="0" dirty="0" smtClean="0">
                          <a:solidFill>
                            <a:schemeClr val="tx1"/>
                          </a:solidFill>
                          <a:effectLst/>
                          <a:latin typeface="Arial" pitchFamily="34" charset="0"/>
                          <a:ea typeface="Times New Roman"/>
                          <a:cs typeface="Arial" pitchFamily="34" charset="0"/>
                        </a:rPr>
                        <a:t>How many people in the school know your password.</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0" name="Picture 9"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131370"/>
            <a:ext cx="1584176" cy="3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039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3355"/>
            <a:ext cx="6805065" cy="5688013"/>
          </a:xfrm>
        </p:spPr>
        <p:txBody>
          <a:bodyPr>
            <a:noAutofit/>
          </a:bodyPr>
          <a:lstStyle/>
          <a:p>
            <a:pPr marL="177800" indent="-177800">
              <a:spcAft>
                <a:spcPts val="0"/>
              </a:spcAft>
              <a:buClr>
                <a:srgbClr val="00B050"/>
              </a:buClr>
              <a:buSzPct val="75000"/>
            </a:pPr>
            <a:r>
              <a:rPr lang="en-GB" sz="1270" dirty="0"/>
              <a:t>Every company that uses computers, email, the internet, and software on a daily basis should have information technology (IT) policies in place. It is important for employees to know what is expected and required of them when using the technology provided by their employer, and it is critical for a company to protect itself by having policies to govern areas such as personal internet and email usage, security, software and hardware inventory and data retention. It is also important for the business owner to know the potential lost time and productivity at their business because of personal internet usage</a:t>
            </a:r>
            <a:r>
              <a:rPr lang="en-GB" sz="1270" dirty="0" smtClean="0"/>
              <a:t>.</a:t>
            </a:r>
          </a:p>
          <a:p>
            <a:pPr marL="177800" indent="-177800">
              <a:spcAft>
                <a:spcPts val="0"/>
              </a:spcAft>
              <a:buClr>
                <a:srgbClr val="00B050"/>
              </a:buClr>
              <a:buSzPct val="75000"/>
            </a:pPr>
            <a:r>
              <a:rPr lang="en-GB" sz="1270" dirty="0"/>
              <a:t>Without written policies, there are no standards to reference when both sticky and status quo situations arise, such as those highlighted above.</a:t>
            </a:r>
          </a:p>
          <a:p>
            <a:pPr marL="177800" indent="-177800">
              <a:spcAft>
                <a:spcPts val="0"/>
              </a:spcAft>
              <a:buClr>
                <a:srgbClr val="00B050"/>
              </a:buClr>
              <a:buSzPct val="75000"/>
            </a:pPr>
            <a:r>
              <a:rPr lang="en-GB" sz="1270" dirty="0"/>
              <a:t>So, what exactly are the IT policies that every company should have? There are six areas that need to be addressed:</a:t>
            </a:r>
          </a:p>
          <a:p>
            <a:pPr marL="457200" lvl="1">
              <a:spcAft>
                <a:spcPts val="0"/>
              </a:spcAft>
              <a:buClr>
                <a:srgbClr val="00B050"/>
              </a:buClr>
              <a:buFont typeface="Arial" panose="020B0604020202020204" pitchFamily="34" charset="0"/>
              <a:buChar char="•"/>
            </a:pPr>
            <a:r>
              <a:rPr lang="en-GB" sz="1270" b="1" dirty="0"/>
              <a:t>Acceptable Use of Technology</a:t>
            </a:r>
            <a:r>
              <a:rPr lang="en-GB" sz="1270" dirty="0"/>
              <a:t>: Guidelines for the use of computers, fax machines, telephones, internet, email, and voicemail and the consequences for misuse</a:t>
            </a:r>
            <a:r>
              <a:rPr lang="en-GB" sz="1270" dirty="0" smtClean="0"/>
              <a:t>.</a:t>
            </a:r>
            <a:endParaRPr lang="en-GB" sz="1270" dirty="0"/>
          </a:p>
          <a:p>
            <a:pPr marL="457200" lvl="1">
              <a:spcAft>
                <a:spcPts val="0"/>
              </a:spcAft>
              <a:buClr>
                <a:srgbClr val="00B050"/>
              </a:buClr>
              <a:buFont typeface="Arial" panose="020B0604020202020204" pitchFamily="34" charset="0"/>
              <a:buChar char="•"/>
            </a:pPr>
            <a:r>
              <a:rPr lang="en-GB" sz="1270" b="1" dirty="0"/>
              <a:t>Security</a:t>
            </a:r>
            <a:r>
              <a:rPr lang="en-GB" sz="1270" dirty="0"/>
              <a:t>: Guidelines for passwords, levels of access to the network, virus protection, confidentiality, and the usage of data</a:t>
            </a:r>
            <a:r>
              <a:rPr lang="en-GB" sz="1270" dirty="0" smtClean="0"/>
              <a:t>.</a:t>
            </a:r>
            <a:endParaRPr lang="en-GB" sz="1270" dirty="0"/>
          </a:p>
          <a:p>
            <a:pPr marL="457200" lvl="1">
              <a:spcAft>
                <a:spcPts val="0"/>
              </a:spcAft>
              <a:buClr>
                <a:srgbClr val="00B050"/>
              </a:buClr>
              <a:buFont typeface="Arial" panose="020B0604020202020204" pitchFamily="34" charset="0"/>
              <a:buChar char="•"/>
            </a:pPr>
            <a:r>
              <a:rPr lang="en-GB" sz="1270" b="1" dirty="0"/>
              <a:t>Disaster Recovery</a:t>
            </a:r>
            <a:r>
              <a:rPr lang="en-GB" sz="1270" dirty="0"/>
              <a:t>: Guidelines for data recovery in the event of a disaster, and data backup methods</a:t>
            </a:r>
            <a:r>
              <a:rPr lang="en-GB" sz="1270" dirty="0" smtClean="0"/>
              <a:t>.</a:t>
            </a:r>
            <a:r>
              <a:rPr lang="en-GB" sz="1270" dirty="0"/>
              <a:t/>
            </a:r>
            <a:br>
              <a:rPr lang="en-GB" sz="1270" dirty="0"/>
            </a:br>
            <a:r>
              <a:rPr lang="en-GB" sz="1270" b="1" dirty="0" smtClean="0"/>
              <a:t>Technology </a:t>
            </a:r>
            <a:r>
              <a:rPr lang="en-GB" sz="1270" b="1" dirty="0"/>
              <a:t>Standards</a:t>
            </a:r>
            <a:r>
              <a:rPr lang="en-GB" sz="1270" dirty="0"/>
              <a:t>: Guidelines to determine the type of software, hardware, and systems will be purchased and used at the company, including those that are prohibited (for example, instant messenger or mp3 music download software</a:t>
            </a:r>
            <a:r>
              <a:rPr lang="en-GB" sz="1270" dirty="0" smtClean="0"/>
              <a:t>).</a:t>
            </a:r>
          </a:p>
          <a:p>
            <a:pPr marL="457200" lvl="1">
              <a:spcAft>
                <a:spcPts val="0"/>
              </a:spcAft>
              <a:buClr>
                <a:srgbClr val="00B050"/>
              </a:buClr>
              <a:buFont typeface="Arial" panose="020B0604020202020204" pitchFamily="34" charset="0"/>
              <a:buChar char="•"/>
            </a:pPr>
            <a:r>
              <a:rPr lang="en-GB" sz="1270" b="1" dirty="0" smtClean="0"/>
              <a:t>Network </a:t>
            </a:r>
            <a:r>
              <a:rPr lang="en-GB" sz="1270" b="1" dirty="0"/>
              <a:t>Set up and Documentation</a:t>
            </a:r>
            <a:r>
              <a:rPr lang="en-GB" sz="1270" dirty="0"/>
              <a:t>: Guidelines regarding how the network is configured, how to add new employees to the network, permission levels for employees, and licensing of software</a:t>
            </a:r>
            <a:r>
              <a:rPr lang="en-GB" sz="1270" dirty="0" smtClean="0"/>
              <a:t>.</a:t>
            </a:r>
            <a:endParaRPr lang="en-GB" sz="1270" dirty="0"/>
          </a:p>
          <a:p>
            <a:pPr marL="457200" lvl="1">
              <a:spcAft>
                <a:spcPts val="0"/>
              </a:spcAft>
              <a:buClr>
                <a:srgbClr val="00B050"/>
              </a:buClr>
              <a:buFont typeface="Arial" panose="020B0604020202020204" pitchFamily="34" charset="0"/>
              <a:buChar char="•"/>
            </a:pPr>
            <a:r>
              <a:rPr lang="en-GB" sz="1270" b="1" dirty="0"/>
              <a:t>IT Services</a:t>
            </a:r>
            <a:r>
              <a:rPr lang="en-GB" sz="1270" dirty="0"/>
              <a:t>: Guidelines to determine how technology needs and problems will be addressed, who in the organization is responsible for employee technical support, maintenance, installation, and long-term technology </a:t>
            </a:r>
            <a:r>
              <a:rPr lang="en-GB" sz="1270" dirty="0" smtClean="0"/>
              <a:t>planning.</a:t>
            </a:r>
          </a:p>
          <a:p>
            <a:pPr marL="0" lvl="1" indent="0">
              <a:spcAft>
                <a:spcPts val="0"/>
              </a:spcAft>
              <a:buNone/>
            </a:pPr>
            <a:r>
              <a:rPr lang="en-GB" sz="1270" b="1" dirty="0" smtClean="0">
                <a:solidFill>
                  <a:srgbClr val="FF0000"/>
                </a:solidFill>
              </a:rPr>
              <a:t>Task 16 – </a:t>
            </a:r>
            <a:r>
              <a:rPr lang="en-GB" sz="1270" dirty="0" smtClean="0">
                <a:solidFill>
                  <a:srgbClr val="FF0000"/>
                </a:solidFill>
              </a:rPr>
              <a:t>Describe for your School why there is a need for an IT policy to be in place and the dangers that exist that the policy is designed to protect against.</a:t>
            </a:r>
            <a:endParaRPr lang="en-GB" sz="1270" dirty="0">
              <a:solidFill>
                <a:srgbClr val="FF0000"/>
              </a:solidFill>
            </a:endParaRPr>
          </a:p>
        </p:txBody>
      </p:sp>
      <p:sp>
        <p:nvSpPr>
          <p:cNvPr id="7" name="Title 2"/>
          <p:cNvSpPr>
            <a:spLocks noGrp="1"/>
          </p:cNvSpPr>
          <p:nvPr>
            <p:ph type="title"/>
          </p:nvPr>
        </p:nvSpPr>
        <p:spPr>
          <a:xfrm>
            <a:off x="70266" y="72008"/>
            <a:ext cx="8859452" cy="548680"/>
          </a:xfrm>
        </p:spPr>
        <p:txBody>
          <a:bodyPr>
            <a:noAutofit/>
          </a:bodyPr>
          <a:lstStyle/>
          <a:p>
            <a:r>
              <a:rPr lang="en-GB" sz="4000" dirty="0" smtClean="0"/>
              <a:t>6.5 - </a:t>
            </a:r>
            <a:r>
              <a:rPr lang="en-GB" sz="4000" dirty="0"/>
              <a:t>Protection </a:t>
            </a:r>
            <a:r>
              <a:rPr lang="en-GB" sz="4000" dirty="0" smtClean="0"/>
              <a:t>Measures – Policies</a:t>
            </a:r>
            <a:endParaRPr lang="en-GB" sz="4000" dirty="0"/>
          </a:p>
        </p:txBody>
      </p:sp>
      <p:graphicFrame>
        <p:nvGraphicFramePr>
          <p:cNvPr id="8" name="Table 7"/>
          <p:cNvGraphicFramePr>
            <a:graphicFrameLocks noGrp="1"/>
          </p:cNvGraphicFramePr>
          <p:nvPr>
            <p:extLst>
              <p:ext uri="{D42A27DB-BD31-4B8C-83A1-F6EECF244321}">
                <p14:modId xmlns:p14="http://schemas.microsoft.com/office/powerpoint/2010/main" val="2011843222"/>
              </p:ext>
            </p:extLst>
          </p:nvPr>
        </p:nvGraphicFramePr>
        <p:xfrm>
          <a:off x="7128594" y="1052736"/>
          <a:ext cx="1691878" cy="55446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17881">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26735">
                <a:tc>
                  <a:txBody>
                    <a:bodyPr/>
                    <a:lstStyle/>
                    <a:p>
                      <a:pPr marL="177800" indent="-177800" algn="l">
                        <a:spcAft>
                          <a:spcPts val="600"/>
                        </a:spcAft>
                        <a:buFontTx/>
                        <a:buBlip>
                          <a:blip r:embed="rId3"/>
                        </a:buBlip>
                      </a:pPr>
                      <a:r>
                        <a:rPr lang="en-US" sz="1440" baseline="0" dirty="0" smtClean="0">
                          <a:solidFill>
                            <a:srgbClr val="FF0000"/>
                          </a:solidFill>
                          <a:effectLst/>
                          <a:latin typeface="Arial" pitchFamily="34" charset="0"/>
                          <a:ea typeface="Times New Roman"/>
                          <a:cs typeface="Arial" pitchFamily="34" charset="0"/>
                        </a:rPr>
                        <a:t>Why does the school block Facebook and YouTube</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What are the dangers with memory sticks</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The login procedure on your computer</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How often you change your personal passwords</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The page on the wall by the door is there for</a:t>
                      </a:r>
                    </a:p>
                    <a:p>
                      <a:pPr marL="177800" indent="-177800" algn="l">
                        <a:spcAft>
                          <a:spcPts val="600"/>
                        </a:spcAft>
                        <a:buFontTx/>
                        <a:buBlip>
                          <a:blip r:embed="rId3"/>
                        </a:buBlip>
                      </a:pPr>
                      <a:r>
                        <a:rPr lang="en-US" sz="1440" baseline="0" dirty="0" smtClean="0">
                          <a:solidFill>
                            <a:schemeClr val="tx1"/>
                          </a:solidFill>
                          <a:effectLst/>
                          <a:latin typeface="Arial" pitchFamily="34" charset="0"/>
                          <a:ea typeface="Times New Roman"/>
                          <a:cs typeface="Arial" pitchFamily="34" charset="0"/>
                        </a:rPr>
                        <a:t>How many people in the school know your password.</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9" name="Picture 8"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131370"/>
            <a:ext cx="1584176" cy="3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7032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1" y="1052736"/>
            <a:ext cx="6804446" cy="4897438"/>
          </a:xfrm>
        </p:spPr>
        <p:txBody>
          <a:bodyPr>
            <a:noAutofit/>
          </a:bodyPr>
          <a:lstStyle/>
          <a:p>
            <a:pPr marL="255588" indent="-255588">
              <a:spcAft>
                <a:spcPts val="0"/>
              </a:spcAft>
              <a:buClr>
                <a:srgbClr val="00B050"/>
              </a:buClr>
              <a:buSzPct val="75000"/>
            </a:pPr>
            <a:r>
              <a:rPr lang="en-GB" sz="1600" dirty="0" smtClean="0"/>
              <a:t>On a larger scale, company IT policies tend to be standard across sites, the same IT policy in Subway in Chislehurst will be the same as the Subway in Ballymena, Corby, Glasgow. The risks are the same, the policies vary slightly depending on the nature of the business, the information the company manages and the security threats that have been successful or attempted from the past.</a:t>
            </a:r>
          </a:p>
          <a:p>
            <a:pPr marL="255588" indent="-255588">
              <a:spcAft>
                <a:spcPts val="0"/>
              </a:spcAft>
              <a:buClr>
                <a:srgbClr val="00B050"/>
              </a:buClr>
              <a:buSzPct val="75000"/>
            </a:pPr>
            <a:r>
              <a:rPr lang="en-GB" sz="1600" dirty="0" smtClean="0"/>
              <a:t>Staff at these companies will be aware of these policies, specifically when it comes to more sensitive information. Most companies get their staff to sigh an AUP, Acceptable Use Policy. In schools there should be one by the door to every classroom that has a computer.</a:t>
            </a:r>
          </a:p>
          <a:p>
            <a:pPr marL="255588" indent="-255588">
              <a:spcAft>
                <a:spcPts val="0"/>
              </a:spcAft>
              <a:buClr>
                <a:srgbClr val="00B050"/>
              </a:buClr>
              <a:buSzPct val="75000"/>
            </a:pPr>
            <a:r>
              <a:rPr lang="en-GB" sz="1600" dirty="0" smtClean="0"/>
              <a:t>Companies write these to protect themselves and their customers. Using two policies you will need to analyse, compare and review these based on a range of criteria that needs to be set.</a:t>
            </a:r>
          </a:p>
          <a:p>
            <a:pPr marL="255588" indent="-255588">
              <a:spcAft>
                <a:spcPts val="0"/>
              </a:spcAft>
              <a:buClr>
                <a:srgbClr val="00B050"/>
              </a:buClr>
              <a:buSzPct val="75000"/>
            </a:pPr>
            <a:endParaRPr lang="en-GB" sz="1600" dirty="0" smtClean="0"/>
          </a:p>
          <a:p>
            <a:pPr>
              <a:spcAft>
                <a:spcPts val="0"/>
              </a:spcAft>
            </a:pPr>
            <a:endParaRPr lang="en-GB" sz="1600" dirty="0" smtClean="0"/>
          </a:p>
          <a:p>
            <a:pPr>
              <a:spcAft>
                <a:spcPts val="0"/>
              </a:spcAft>
            </a:pPr>
            <a:endParaRPr lang="en-GB" sz="1600" dirty="0" smtClean="0"/>
          </a:p>
          <a:p>
            <a:pPr>
              <a:spcAft>
                <a:spcPts val="0"/>
              </a:spcAft>
            </a:pPr>
            <a:endParaRPr lang="en-GB" sz="1600" dirty="0"/>
          </a:p>
          <a:p>
            <a:pPr marL="0" indent="0">
              <a:spcAft>
                <a:spcPts val="0"/>
              </a:spcAft>
              <a:buNone/>
            </a:pPr>
            <a:r>
              <a:rPr lang="en-GB" sz="1600" b="1" dirty="0" smtClean="0">
                <a:solidFill>
                  <a:srgbClr val="FF0000"/>
                </a:solidFill>
              </a:rPr>
              <a:t>Task 17 – </a:t>
            </a:r>
            <a:r>
              <a:rPr lang="en-GB" sz="1600" dirty="0" smtClean="0">
                <a:solidFill>
                  <a:srgbClr val="FF0000"/>
                </a:solidFill>
              </a:rPr>
              <a:t>Using 2 different business models and the </a:t>
            </a:r>
            <a:r>
              <a:rPr lang="en-GB" sz="1600" dirty="0">
                <a:solidFill>
                  <a:srgbClr val="FF0000"/>
                </a:solidFill>
                <a:hlinkClick r:id="rId3" action="ppaction://hlinkfile"/>
              </a:rPr>
              <a:t>Report Template</a:t>
            </a:r>
            <a:r>
              <a:rPr lang="en-GB" sz="1600" dirty="0" smtClean="0">
                <a:solidFill>
                  <a:srgbClr val="FF0000"/>
                </a:solidFill>
              </a:rPr>
              <a:t>, define the Companies Purpose, Functions, Location and Types of Data they manage from day to day.</a:t>
            </a:r>
          </a:p>
        </p:txBody>
      </p:sp>
      <p:graphicFrame>
        <p:nvGraphicFramePr>
          <p:cNvPr id="4" name="Table 3"/>
          <p:cNvGraphicFramePr>
            <a:graphicFrameLocks noGrp="1"/>
          </p:cNvGraphicFramePr>
          <p:nvPr>
            <p:extLst>
              <p:ext uri="{D42A27DB-BD31-4B8C-83A1-F6EECF244321}">
                <p14:modId xmlns:p14="http://schemas.microsoft.com/office/powerpoint/2010/main" val="1646085704"/>
              </p:ext>
            </p:extLst>
          </p:nvPr>
        </p:nvGraphicFramePr>
        <p:xfrm>
          <a:off x="323528" y="4314800"/>
          <a:ext cx="6696744" cy="914400"/>
        </p:xfrm>
        <a:graphic>
          <a:graphicData uri="http://schemas.openxmlformats.org/drawingml/2006/table">
            <a:tbl>
              <a:tblPr firstRow="1" bandRow="1">
                <a:tableStyleId>{ED083AE6-46FA-4A59-8FB0-9F97EB10719F}</a:tableStyleId>
              </a:tblPr>
              <a:tblGrid>
                <a:gridCol w="2232248"/>
                <a:gridCol w="2232248"/>
                <a:gridCol w="2232248"/>
              </a:tblGrid>
              <a:tr h="192021">
                <a:tc>
                  <a:txBody>
                    <a:bodyPr/>
                    <a:lstStyle/>
                    <a:p>
                      <a:pPr algn="ctr"/>
                      <a:r>
                        <a:rPr lang="en-GB" sz="1400" b="1" dirty="0" smtClean="0">
                          <a:hlinkClick r:id="rId4" action="ppaction://hlinkfile"/>
                        </a:rPr>
                        <a:t>Bath University</a:t>
                      </a:r>
                      <a:endParaRPr lang="en-GB" sz="1400" b="1" dirty="0">
                        <a:solidFill>
                          <a:schemeClr val="tx1"/>
                        </a:solidFill>
                      </a:endParaRPr>
                    </a:p>
                  </a:txBody>
                  <a:tcPr/>
                </a:tc>
                <a:tc>
                  <a:txBody>
                    <a:bodyPr/>
                    <a:lstStyle/>
                    <a:p>
                      <a:pPr algn="ctr"/>
                      <a:r>
                        <a:rPr lang="en-GB" sz="1400" b="1" dirty="0" smtClean="0">
                          <a:hlinkClick r:id="rId5" action="ppaction://hlinkfile"/>
                        </a:rPr>
                        <a:t>Co-op</a:t>
                      </a:r>
                      <a:endParaRPr lang="en-GB" sz="1400" b="1" dirty="0">
                        <a:solidFill>
                          <a:schemeClr val="tx1"/>
                        </a:solidFill>
                      </a:endParaRPr>
                    </a:p>
                  </a:txBody>
                  <a:tcPr/>
                </a:tc>
                <a:tc>
                  <a:txBody>
                    <a:bodyPr/>
                    <a:lstStyle/>
                    <a:p>
                      <a:pPr algn="ctr"/>
                      <a:r>
                        <a:rPr lang="en-GB" sz="1400" b="1" dirty="0" smtClean="0">
                          <a:hlinkClick r:id="rId6" action="ppaction://hlinkfile"/>
                        </a:rPr>
                        <a:t>Greggs</a:t>
                      </a:r>
                      <a:endParaRPr lang="en-GB" sz="1400" b="1" dirty="0">
                        <a:solidFill>
                          <a:schemeClr val="tx1"/>
                        </a:solidFill>
                      </a:endParaRPr>
                    </a:p>
                  </a:txBody>
                  <a:tcPr/>
                </a:tc>
              </a:tr>
              <a:tr h="192021">
                <a:tc>
                  <a:txBody>
                    <a:bodyPr/>
                    <a:lstStyle/>
                    <a:p>
                      <a:pPr algn="ctr"/>
                      <a:r>
                        <a:rPr lang="en-GB" sz="1400" b="1" dirty="0" smtClean="0">
                          <a:hlinkClick r:id="rId7" action="ppaction://hlinkfile"/>
                        </a:rPr>
                        <a:t>Princeton</a:t>
                      </a:r>
                      <a:r>
                        <a:rPr lang="en-GB" sz="1400" b="1" baseline="0" dirty="0" smtClean="0">
                          <a:hlinkClick r:id="rId7" action="ppaction://hlinkfile"/>
                        </a:rPr>
                        <a:t> University</a:t>
                      </a:r>
                      <a:endParaRPr lang="en-GB" sz="1400" b="1" dirty="0">
                        <a:solidFill>
                          <a:schemeClr val="tx1"/>
                        </a:solidFill>
                      </a:endParaRPr>
                    </a:p>
                  </a:txBody>
                  <a:tcPr/>
                </a:tc>
                <a:tc>
                  <a:txBody>
                    <a:bodyPr/>
                    <a:lstStyle/>
                    <a:p>
                      <a:pPr algn="ctr"/>
                      <a:r>
                        <a:rPr lang="en-GB" sz="1400" b="1" dirty="0" smtClean="0">
                          <a:hlinkClick r:id="rId8" action="ppaction://hlinkfile"/>
                        </a:rPr>
                        <a:t>Asda</a:t>
                      </a:r>
                      <a:endParaRPr lang="en-GB" sz="1400" b="1" dirty="0">
                        <a:solidFill>
                          <a:schemeClr val="tx1"/>
                        </a:solidFill>
                      </a:endParaRPr>
                    </a:p>
                  </a:txBody>
                  <a:tcPr/>
                </a:tc>
                <a:tc>
                  <a:txBody>
                    <a:bodyPr/>
                    <a:lstStyle/>
                    <a:p>
                      <a:pPr algn="ctr"/>
                      <a:r>
                        <a:rPr lang="en-GB" sz="1400" b="1" dirty="0" smtClean="0">
                          <a:hlinkClick r:id="rId9" action="ppaction://hlinkfile"/>
                        </a:rPr>
                        <a:t>McDonalds</a:t>
                      </a:r>
                      <a:endParaRPr lang="en-GB" sz="1400" b="1" dirty="0">
                        <a:solidFill>
                          <a:schemeClr val="tx1"/>
                        </a:solidFill>
                      </a:endParaRPr>
                    </a:p>
                  </a:txBody>
                  <a:tcPr/>
                </a:tc>
              </a:tr>
              <a:tr h="160784">
                <a:tc>
                  <a:txBody>
                    <a:bodyPr/>
                    <a:lstStyle/>
                    <a:p>
                      <a:pPr algn="ctr"/>
                      <a:r>
                        <a:rPr lang="en-GB" sz="1400" b="1" dirty="0" smtClean="0">
                          <a:hlinkClick r:id="rId9" action="ppaction://hlinkfile"/>
                        </a:rPr>
                        <a:t>MIT University</a:t>
                      </a:r>
                      <a:endParaRPr lang="en-GB" sz="1400" b="1" dirty="0">
                        <a:solidFill>
                          <a:schemeClr val="tx1"/>
                        </a:solidFill>
                      </a:endParaRPr>
                    </a:p>
                  </a:txBody>
                  <a:tcPr/>
                </a:tc>
                <a:tc>
                  <a:txBody>
                    <a:bodyPr/>
                    <a:lstStyle/>
                    <a:p>
                      <a:pPr algn="ctr"/>
                      <a:r>
                        <a:rPr lang="en-GB" sz="1400" b="1" dirty="0" smtClean="0">
                          <a:hlinkClick r:id="rId10" action="ppaction://hlinkfile"/>
                        </a:rPr>
                        <a:t>Morrisons</a:t>
                      </a:r>
                      <a:endParaRPr lang="en-GB" sz="1400" b="1" dirty="0">
                        <a:solidFill>
                          <a:schemeClr val="tx1"/>
                        </a:solidFill>
                      </a:endParaRPr>
                    </a:p>
                  </a:txBody>
                  <a:tcPr/>
                </a:tc>
                <a:tc>
                  <a:txBody>
                    <a:bodyPr/>
                    <a:lstStyle/>
                    <a:p>
                      <a:pPr algn="ctr"/>
                      <a:r>
                        <a:rPr lang="en-GB" sz="1400" b="1" dirty="0" smtClean="0">
                          <a:hlinkClick r:id="rId11" action="ppaction://hlinkfile"/>
                        </a:rPr>
                        <a:t>Subway</a:t>
                      </a:r>
                      <a:endParaRPr lang="en-GB" sz="1400" b="1" dirty="0">
                        <a:solidFill>
                          <a:schemeClr val="tx1"/>
                        </a:solidFill>
                      </a:endParaRPr>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25905323"/>
              </p:ext>
            </p:extLst>
          </p:nvPr>
        </p:nvGraphicFramePr>
        <p:xfrm>
          <a:off x="251520" y="5949280"/>
          <a:ext cx="6768752" cy="731520"/>
        </p:xfrm>
        <a:graphic>
          <a:graphicData uri="http://schemas.openxmlformats.org/drawingml/2006/table">
            <a:tbl>
              <a:tblPr firstRow="1" bandRow="1">
                <a:tableStyleId>{5C22544A-7EE6-4342-B048-85BDC9FD1C3A}</a:tableStyleId>
              </a:tblPr>
              <a:tblGrid>
                <a:gridCol w="867789"/>
                <a:gridCol w="867789"/>
                <a:gridCol w="838862"/>
                <a:gridCol w="838862"/>
                <a:gridCol w="809936"/>
                <a:gridCol w="809936"/>
                <a:gridCol w="867789"/>
                <a:gridCol w="867789"/>
              </a:tblGrid>
              <a:tr h="139040">
                <a:tc gridSpan="2">
                  <a:txBody>
                    <a:bodyPr/>
                    <a:lstStyle/>
                    <a:p>
                      <a:pPr algn="ctr"/>
                      <a:r>
                        <a:rPr lang="en-GB" sz="1400" dirty="0" smtClean="0"/>
                        <a:t>Purpose</a:t>
                      </a:r>
                      <a:endParaRPr lang="en-GB" sz="1400" dirty="0"/>
                    </a:p>
                  </a:txBody>
                  <a:tcPr/>
                </a:tc>
                <a:tc hMerge="1">
                  <a:txBody>
                    <a:bodyPr/>
                    <a:lstStyle/>
                    <a:p>
                      <a:endParaRPr lang="en-GB"/>
                    </a:p>
                  </a:txBody>
                  <a:tcPr/>
                </a:tc>
                <a:tc gridSpan="2">
                  <a:txBody>
                    <a:bodyPr/>
                    <a:lstStyle/>
                    <a:p>
                      <a:pPr algn="ctr"/>
                      <a:r>
                        <a:rPr lang="en-GB" sz="1400" dirty="0" smtClean="0"/>
                        <a:t>Function</a:t>
                      </a:r>
                      <a:endParaRPr lang="en-GB" sz="1400" dirty="0"/>
                    </a:p>
                  </a:txBody>
                  <a:tcPr/>
                </a:tc>
                <a:tc hMerge="1">
                  <a:txBody>
                    <a:bodyPr/>
                    <a:lstStyle/>
                    <a:p>
                      <a:endParaRPr lang="en-GB"/>
                    </a:p>
                  </a:txBody>
                  <a:tcPr/>
                </a:tc>
                <a:tc gridSpan="2">
                  <a:txBody>
                    <a:bodyPr/>
                    <a:lstStyle/>
                    <a:p>
                      <a:pPr algn="ctr"/>
                      <a:r>
                        <a:rPr lang="en-GB" sz="1400" dirty="0" smtClean="0"/>
                        <a:t>Location</a:t>
                      </a:r>
                      <a:endParaRPr lang="en-GB" sz="1400" dirty="0"/>
                    </a:p>
                  </a:txBody>
                  <a:tcPr/>
                </a:tc>
                <a:tc hMerge="1">
                  <a:txBody>
                    <a:bodyPr/>
                    <a:lstStyle/>
                    <a:p>
                      <a:endParaRPr lang="en-GB"/>
                    </a:p>
                  </a:txBody>
                  <a:tcPr/>
                </a:tc>
                <a:tc gridSpan="2">
                  <a:txBody>
                    <a:bodyPr/>
                    <a:lstStyle/>
                    <a:p>
                      <a:pPr algn="ctr"/>
                      <a:r>
                        <a:rPr lang="en-GB" sz="1400" dirty="0" smtClean="0"/>
                        <a:t>Types of Data</a:t>
                      </a:r>
                      <a:endParaRPr lang="en-GB" sz="1400" dirty="0"/>
                    </a:p>
                  </a:txBody>
                  <a:tcPr/>
                </a:tc>
                <a:tc hMerge="1">
                  <a:txBody>
                    <a:bodyPr/>
                    <a:lstStyle/>
                    <a:p>
                      <a:endParaRPr lang="en-GB"/>
                    </a:p>
                  </a:txBody>
                  <a:tcPr/>
                </a:tc>
              </a:tr>
              <a:tr h="370840">
                <a:tc>
                  <a:txBody>
                    <a:bodyPr/>
                    <a:lstStyle/>
                    <a:p>
                      <a:pPr algn="ctr"/>
                      <a:r>
                        <a:rPr lang="en-GB" sz="1100" dirty="0" smtClean="0"/>
                        <a:t>Business 1</a:t>
                      </a:r>
                      <a:endParaRPr lang="en-GB" sz="1100" dirty="0"/>
                    </a:p>
                  </a:txBody>
                  <a:tcPr/>
                </a:tc>
                <a:tc>
                  <a:txBody>
                    <a:bodyPr/>
                    <a:lstStyle/>
                    <a:p>
                      <a:pPr algn="ctr"/>
                      <a:r>
                        <a:rPr lang="en-GB" sz="1100" dirty="0" smtClean="0"/>
                        <a:t>Business 2</a:t>
                      </a:r>
                      <a:endParaRPr lang="en-GB" sz="1100" dirty="0"/>
                    </a:p>
                  </a:txBody>
                  <a:tcPr/>
                </a:tc>
                <a:tc>
                  <a:txBody>
                    <a:bodyPr/>
                    <a:lstStyle/>
                    <a:p>
                      <a:pPr algn="ctr"/>
                      <a:r>
                        <a:rPr lang="en-GB" sz="1100" dirty="0" smtClean="0"/>
                        <a:t>Business 1</a:t>
                      </a:r>
                      <a:endParaRPr lang="en-GB" sz="1100" dirty="0"/>
                    </a:p>
                  </a:txBody>
                  <a:tcPr/>
                </a:tc>
                <a:tc>
                  <a:txBody>
                    <a:bodyPr/>
                    <a:lstStyle/>
                    <a:p>
                      <a:pPr algn="ctr"/>
                      <a:r>
                        <a:rPr lang="en-GB" sz="1100" dirty="0" smtClean="0"/>
                        <a:t>Business 2</a:t>
                      </a:r>
                      <a:endParaRPr lang="en-GB" sz="1100" dirty="0"/>
                    </a:p>
                  </a:txBody>
                  <a:tcPr/>
                </a:tc>
                <a:tc>
                  <a:txBody>
                    <a:bodyPr/>
                    <a:lstStyle/>
                    <a:p>
                      <a:pPr algn="ctr"/>
                      <a:r>
                        <a:rPr lang="en-GB" sz="1100" dirty="0" smtClean="0"/>
                        <a:t>Business 1</a:t>
                      </a:r>
                      <a:endParaRPr lang="en-GB" sz="1100" dirty="0"/>
                    </a:p>
                  </a:txBody>
                  <a:tcPr/>
                </a:tc>
                <a:tc>
                  <a:txBody>
                    <a:bodyPr/>
                    <a:lstStyle/>
                    <a:p>
                      <a:pPr algn="ctr"/>
                      <a:r>
                        <a:rPr lang="en-GB" sz="1100" dirty="0" smtClean="0"/>
                        <a:t>Business 2</a:t>
                      </a:r>
                      <a:endParaRPr lang="en-GB" sz="1100" dirty="0"/>
                    </a:p>
                  </a:txBody>
                  <a:tcPr/>
                </a:tc>
                <a:tc>
                  <a:txBody>
                    <a:bodyPr/>
                    <a:lstStyle/>
                    <a:p>
                      <a:pPr algn="ctr"/>
                      <a:r>
                        <a:rPr lang="en-GB" sz="1100" dirty="0" smtClean="0"/>
                        <a:t>Business 1</a:t>
                      </a:r>
                      <a:endParaRPr lang="en-GB" sz="1100" dirty="0"/>
                    </a:p>
                  </a:txBody>
                  <a:tcPr/>
                </a:tc>
                <a:tc>
                  <a:txBody>
                    <a:bodyPr/>
                    <a:lstStyle/>
                    <a:p>
                      <a:pPr algn="ctr"/>
                      <a:r>
                        <a:rPr lang="en-GB" sz="1100" dirty="0" smtClean="0"/>
                        <a:t>Business 2</a:t>
                      </a:r>
                      <a:endParaRPr lang="en-GB" sz="1100" dirty="0"/>
                    </a:p>
                  </a:txBody>
                  <a:tcPr/>
                </a:tc>
              </a:tr>
            </a:tbl>
          </a:graphicData>
        </a:graphic>
      </p:graphicFrame>
      <p:sp>
        <p:nvSpPr>
          <p:cNvPr id="9" name="Title 2"/>
          <p:cNvSpPr>
            <a:spLocks noGrp="1"/>
          </p:cNvSpPr>
          <p:nvPr>
            <p:ph type="title"/>
          </p:nvPr>
        </p:nvSpPr>
        <p:spPr>
          <a:xfrm>
            <a:off x="70266" y="72008"/>
            <a:ext cx="8859452" cy="548680"/>
          </a:xfrm>
        </p:spPr>
        <p:txBody>
          <a:bodyPr>
            <a:noAutofit/>
          </a:bodyPr>
          <a:lstStyle/>
          <a:p>
            <a:r>
              <a:rPr lang="en-GB" sz="4000" dirty="0" smtClean="0"/>
              <a:t>6.5 - </a:t>
            </a:r>
            <a:r>
              <a:rPr lang="en-GB" sz="4000" dirty="0"/>
              <a:t>Protection </a:t>
            </a:r>
            <a:r>
              <a:rPr lang="en-GB" sz="4000" dirty="0" smtClean="0"/>
              <a:t>Measures – Policies</a:t>
            </a:r>
            <a:endParaRPr lang="en-GB" sz="4000" dirty="0"/>
          </a:p>
        </p:txBody>
      </p:sp>
      <p:graphicFrame>
        <p:nvGraphicFramePr>
          <p:cNvPr id="10" name="Table 9"/>
          <p:cNvGraphicFramePr>
            <a:graphicFrameLocks noGrp="1"/>
          </p:cNvGraphicFramePr>
          <p:nvPr>
            <p:extLst>
              <p:ext uri="{D42A27DB-BD31-4B8C-83A1-F6EECF244321}">
                <p14:modId xmlns:p14="http://schemas.microsoft.com/office/powerpoint/2010/main" val="2011843222"/>
              </p:ext>
            </p:extLst>
          </p:nvPr>
        </p:nvGraphicFramePr>
        <p:xfrm>
          <a:off x="7128594" y="1052736"/>
          <a:ext cx="1691878" cy="55446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17881">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26735">
                <a:tc>
                  <a:txBody>
                    <a:bodyPr/>
                    <a:lstStyle/>
                    <a:p>
                      <a:pPr marL="177800" indent="-177800" algn="l">
                        <a:spcAft>
                          <a:spcPts val="600"/>
                        </a:spcAft>
                        <a:buFontTx/>
                        <a:buBlip>
                          <a:blip r:embed="rId12"/>
                        </a:buBlip>
                      </a:pPr>
                      <a:r>
                        <a:rPr lang="en-US" sz="1440" baseline="0" dirty="0" smtClean="0">
                          <a:solidFill>
                            <a:srgbClr val="FF0000"/>
                          </a:solidFill>
                          <a:effectLst/>
                          <a:latin typeface="Arial" pitchFamily="34" charset="0"/>
                          <a:ea typeface="Times New Roman"/>
                          <a:cs typeface="Arial" pitchFamily="34" charset="0"/>
                        </a:rPr>
                        <a:t>Why does the school block Facebook and YouTube</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12"/>
                        </a:buBlip>
                      </a:pPr>
                      <a:r>
                        <a:rPr lang="en-GB" sz="1440" baseline="0" dirty="0" smtClean="0">
                          <a:solidFill>
                            <a:schemeClr val="tx1"/>
                          </a:solidFill>
                          <a:effectLst/>
                          <a:latin typeface="Arial" pitchFamily="34" charset="0"/>
                          <a:ea typeface="Times New Roman"/>
                          <a:cs typeface="Arial" pitchFamily="34" charset="0"/>
                        </a:rPr>
                        <a:t>What are the dangers with memory sticks</a:t>
                      </a:r>
                    </a:p>
                    <a:p>
                      <a:pPr marL="177800" indent="-177800" algn="l">
                        <a:spcAft>
                          <a:spcPts val="600"/>
                        </a:spcAft>
                        <a:buFontTx/>
                        <a:buBlip>
                          <a:blip r:embed="rId12"/>
                        </a:buBlip>
                      </a:pPr>
                      <a:r>
                        <a:rPr lang="en-GB" sz="1440" baseline="0" dirty="0" smtClean="0">
                          <a:solidFill>
                            <a:srgbClr val="FF0000"/>
                          </a:solidFill>
                          <a:effectLst/>
                          <a:latin typeface="Arial" pitchFamily="34" charset="0"/>
                          <a:ea typeface="Times New Roman"/>
                          <a:cs typeface="Arial" pitchFamily="34" charset="0"/>
                        </a:rPr>
                        <a:t>The login procedure on your computer</a:t>
                      </a:r>
                    </a:p>
                    <a:p>
                      <a:pPr marL="177800" indent="-177800" algn="l">
                        <a:spcAft>
                          <a:spcPts val="600"/>
                        </a:spcAft>
                        <a:buFontTx/>
                        <a:buBlip>
                          <a:blip r:embed="rId12"/>
                        </a:buBlip>
                      </a:pPr>
                      <a:r>
                        <a:rPr lang="en-GB" sz="1440" baseline="0" dirty="0" smtClean="0">
                          <a:solidFill>
                            <a:schemeClr val="tx1"/>
                          </a:solidFill>
                          <a:effectLst/>
                          <a:latin typeface="Arial" pitchFamily="34" charset="0"/>
                          <a:ea typeface="Times New Roman"/>
                          <a:cs typeface="Arial" pitchFamily="34" charset="0"/>
                        </a:rPr>
                        <a:t>How often you change your personal passwords</a:t>
                      </a:r>
                    </a:p>
                    <a:p>
                      <a:pPr marL="177800" indent="-177800" algn="l">
                        <a:spcAft>
                          <a:spcPts val="600"/>
                        </a:spcAft>
                        <a:buFontTx/>
                        <a:buBlip>
                          <a:blip r:embed="rId12"/>
                        </a:buBlip>
                      </a:pPr>
                      <a:r>
                        <a:rPr lang="en-GB" sz="1440" baseline="0" dirty="0" smtClean="0">
                          <a:solidFill>
                            <a:srgbClr val="FF0000"/>
                          </a:solidFill>
                          <a:effectLst/>
                          <a:latin typeface="Arial" pitchFamily="34" charset="0"/>
                          <a:ea typeface="Times New Roman"/>
                          <a:cs typeface="Arial" pitchFamily="34" charset="0"/>
                        </a:rPr>
                        <a:t>The page on the wall by the door is there for</a:t>
                      </a:r>
                    </a:p>
                    <a:p>
                      <a:pPr marL="177800" indent="-177800" algn="l">
                        <a:spcAft>
                          <a:spcPts val="600"/>
                        </a:spcAft>
                        <a:buFontTx/>
                        <a:buBlip>
                          <a:blip r:embed="rId12"/>
                        </a:buBlip>
                      </a:pPr>
                      <a:r>
                        <a:rPr lang="en-US" sz="1440" baseline="0" dirty="0" smtClean="0">
                          <a:solidFill>
                            <a:schemeClr val="tx1"/>
                          </a:solidFill>
                          <a:effectLst/>
                          <a:latin typeface="Arial" pitchFamily="34" charset="0"/>
                          <a:ea typeface="Times New Roman"/>
                          <a:cs typeface="Arial" pitchFamily="34" charset="0"/>
                        </a:rPr>
                        <a:t>How many people in the school know your password.</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1" name="Picture 10" descr="Think About"/>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164288" y="1131370"/>
            <a:ext cx="1584176" cy="3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4678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1" y="1052859"/>
            <a:ext cx="6805066" cy="4824413"/>
          </a:xfrm>
        </p:spPr>
        <p:txBody>
          <a:bodyPr>
            <a:noAutofit/>
          </a:bodyPr>
          <a:lstStyle/>
          <a:p>
            <a:pPr marL="255588" indent="-255588">
              <a:spcAft>
                <a:spcPts val="0"/>
              </a:spcAft>
              <a:buClr>
                <a:srgbClr val="00B050"/>
              </a:buClr>
              <a:buSzPct val="75000"/>
            </a:pPr>
            <a:r>
              <a:rPr lang="en-GB" sz="1670" dirty="0" smtClean="0"/>
              <a:t>Policies are there to protect customers information, staff details and to protect the company. Writing a policy document makes it legal. All new staff read these and sign an agreement that they understand it. Then it become official. They breach the policy, they signed the agreement. They download at work, they signed the agreement, they look at things they should not, you can see where this is going. Companies need to be protected, policies need to be updated when things change so the company remains protected.</a:t>
            </a:r>
          </a:p>
          <a:p>
            <a:pPr marL="255588" indent="-255588">
              <a:spcAft>
                <a:spcPts val="0"/>
              </a:spcAft>
              <a:buClr>
                <a:srgbClr val="00B050"/>
              </a:buClr>
              <a:buSzPct val="75000"/>
            </a:pPr>
            <a:r>
              <a:rPr lang="en-GB" sz="1670" dirty="0" smtClean="0"/>
              <a:t>And everyone is affected. When a student starts a school they sign the agreement, or their parents do, as do staff. This means we follow etiquette, we do not download, we do not abuse the emails, we do not look at inappropriate materials on the internet. Lowest case scenario is a verbal or written warning, or the facility is blocked, email is suspended. And as all emails and Internet traffic is monitored with a produced log and Internet trail, and as we know this, we abide by the rules.</a:t>
            </a:r>
          </a:p>
          <a:p>
            <a:pPr marL="255588" indent="-255588">
              <a:spcAft>
                <a:spcPts val="0"/>
              </a:spcAft>
              <a:buClr>
                <a:srgbClr val="00B050"/>
              </a:buClr>
              <a:buSzPct val="75000"/>
            </a:pPr>
            <a:r>
              <a:rPr lang="en-GB" sz="1670" dirty="0" smtClean="0"/>
              <a:t>Click </a:t>
            </a:r>
            <a:r>
              <a:rPr lang="en-GB" sz="1670" dirty="0" smtClean="0">
                <a:hlinkClick r:id="rId3"/>
              </a:rPr>
              <a:t>here </a:t>
            </a:r>
            <a:r>
              <a:rPr lang="en-GB" sz="1670" dirty="0" smtClean="0"/>
              <a:t>for statistics on why these policies are necessary.</a:t>
            </a:r>
          </a:p>
          <a:p>
            <a:pPr marL="109728" indent="0">
              <a:spcAft>
                <a:spcPts val="0"/>
              </a:spcAft>
              <a:buNone/>
            </a:pPr>
            <a:r>
              <a:rPr lang="en-GB" sz="1670" b="1" dirty="0" smtClean="0">
                <a:solidFill>
                  <a:srgbClr val="FF0000"/>
                </a:solidFill>
              </a:rPr>
              <a:t>Task 18 – </a:t>
            </a:r>
            <a:r>
              <a:rPr lang="en-GB" sz="1670" dirty="0" smtClean="0">
                <a:solidFill>
                  <a:srgbClr val="FF0000"/>
                </a:solidFill>
              </a:rPr>
              <a:t>Using 2 different business models and the </a:t>
            </a:r>
            <a:r>
              <a:rPr lang="en-GB" sz="1600" dirty="0">
                <a:solidFill>
                  <a:srgbClr val="FF0000"/>
                </a:solidFill>
                <a:hlinkClick r:id="rId4" action="ppaction://hlinkfile"/>
              </a:rPr>
              <a:t>Report Template</a:t>
            </a:r>
            <a:r>
              <a:rPr lang="en-GB" sz="1670" dirty="0" smtClean="0">
                <a:solidFill>
                  <a:srgbClr val="FF0000"/>
                </a:solidFill>
              </a:rPr>
              <a:t>, define the Policy Purpose and Policy Audience.</a:t>
            </a:r>
          </a:p>
        </p:txBody>
      </p:sp>
      <p:graphicFrame>
        <p:nvGraphicFramePr>
          <p:cNvPr id="5" name="Table 4"/>
          <p:cNvGraphicFramePr>
            <a:graphicFrameLocks noGrp="1"/>
          </p:cNvGraphicFramePr>
          <p:nvPr>
            <p:extLst>
              <p:ext uri="{D42A27DB-BD31-4B8C-83A1-F6EECF244321}">
                <p14:modId xmlns:p14="http://schemas.microsoft.com/office/powerpoint/2010/main" val="511685537"/>
              </p:ext>
            </p:extLst>
          </p:nvPr>
        </p:nvGraphicFramePr>
        <p:xfrm>
          <a:off x="251520" y="5963240"/>
          <a:ext cx="6805068" cy="706120"/>
        </p:xfrm>
        <a:graphic>
          <a:graphicData uri="http://schemas.openxmlformats.org/drawingml/2006/table">
            <a:tbl>
              <a:tblPr firstRow="1" bandRow="1">
                <a:tableStyleId>{5C22544A-7EE6-4342-B048-85BDC9FD1C3A}</a:tableStyleId>
              </a:tblPr>
              <a:tblGrid>
                <a:gridCol w="1730102"/>
                <a:gridCol w="1730102"/>
                <a:gridCol w="1672432"/>
                <a:gridCol w="1672432"/>
              </a:tblGrid>
              <a:tr h="139040">
                <a:tc gridSpan="2">
                  <a:txBody>
                    <a:bodyPr/>
                    <a:lstStyle/>
                    <a:p>
                      <a:pPr algn="ctr"/>
                      <a:r>
                        <a:rPr lang="en-GB" sz="1600" dirty="0" smtClean="0"/>
                        <a:t>Policy Purpose</a:t>
                      </a:r>
                      <a:endParaRPr lang="en-GB" sz="1600" dirty="0"/>
                    </a:p>
                  </a:txBody>
                  <a:tcPr/>
                </a:tc>
                <a:tc hMerge="1">
                  <a:txBody>
                    <a:bodyPr/>
                    <a:lstStyle/>
                    <a:p>
                      <a:endParaRPr lang="en-GB"/>
                    </a:p>
                  </a:txBody>
                  <a:tcPr/>
                </a:tc>
                <a:tc gridSpan="2">
                  <a:txBody>
                    <a:bodyPr/>
                    <a:lstStyle/>
                    <a:p>
                      <a:pPr algn="ctr"/>
                      <a:r>
                        <a:rPr lang="en-GB" sz="1600" dirty="0" smtClean="0"/>
                        <a:t>Policy Audience</a:t>
                      </a:r>
                      <a:endParaRPr lang="en-GB" sz="1600" dirty="0"/>
                    </a:p>
                  </a:txBody>
                  <a:tcPr/>
                </a:tc>
                <a:tc hMerge="1">
                  <a:txBody>
                    <a:bodyPr/>
                    <a:lstStyle/>
                    <a:p>
                      <a:endParaRPr lang="en-GB"/>
                    </a:p>
                  </a:txBody>
                  <a:tcPr/>
                </a:tc>
              </a:tr>
              <a:tr h="370840">
                <a:tc>
                  <a:txBody>
                    <a:bodyPr/>
                    <a:lstStyle/>
                    <a:p>
                      <a:pPr algn="ctr"/>
                      <a:r>
                        <a:rPr lang="en-GB" sz="1600" b="0" dirty="0" smtClean="0"/>
                        <a:t>Business 1</a:t>
                      </a:r>
                      <a:endParaRPr lang="en-GB" sz="1600" b="0" dirty="0"/>
                    </a:p>
                  </a:txBody>
                  <a:tcPr/>
                </a:tc>
                <a:tc>
                  <a:txBody>
                    <a:bodyPr/>
                    <a:lstStyle/>
                    <a:p>
                      <a:pPr algn="ctr"/>
                      <a:r>
                        <a:rPr lang="en-GB" sz="1600" b="0" dirty="0" smtClean="0"/>
                        <a:t>Business 2</a:t>
                      </a:r>
                      <a:endParaRPr lang="en-GB" sz="1600" b="0" dirty="0"/>
                    </a:p>
                  </a:txBody>
                  <a:tcPr/>
                </a:tc>
                <a:tc>
                  <a:txBody>
                    <a:bodyPr/>
                    <a:lstStyle/>
                    <a:p>
                      <a:pPr algn="ctr"/>
                      <a:r>
                        <a:rPr lang="en-GB" sz="1600" b="0" dirty="0" smtClean="0"/>
                        <a:t>Business 1</a:t>
                      </a:r>
                      <a:endParaRPr lang="en-GB" sz="1600" b="0" dirty="0"/>
                    </a:p>
                  </a:txBody>
                  <a:tcPr/>
                </a:tc>
                <a:tc>
                  <a:txBody>
                    <a:bodyPr/>
                    <a:lstStyle/>
                    <a:p>
                      <a:pPr algn="ctr"/>
                      <a:r>
                        <a:rPr lang="en-GB" sz="1600" b="0" dirty="0" smtClean="0"/>
                        <a:t>Business 2</a:t>
                      </a:r>
                      <a:endParaRPr lang="en-GB" sz="1600" b="0" dirty="0"/>
                    </a:p>
                  </a:txBody>
                  <a:tcPr/>
                </a:tc>
              </a:tr>
            </a:tbl>
          </a:graphicData>
        </a:graphic>
      </p:graphicFrame>
      <p:sp>
        <p:nvSpPr>
          <p:cNvPr id="8" name="Title 2"/>
          <p:cNvSpPr>
            <a:spLocks noGrp="1"/>
          </p:cNvSpPr>
          <p:nvPr>
            <p:ph type="title"/>
          </p:nvPr>
        </p:nvSpPr>
        <p:spPr>
          <a:xfrm>
            <a:off x="70266" y="72008"/>
            <a:ext cx="8859452" cy="548680"/>
          </a:xfrm>
        </p:spPr>
        <p:txBody>
          <a:bodyPr>
            <a:noAutofit/>
          </a:bodyPr>
          <a:lstStyle/>
          <a:p>
            <a:r>
              <a:rPr lang="en-GB" sz="4000" dirty="0" smtClean="0"/>
              <a:t>6.5 - </a:t>
            </a:r>
            <a:r>
              <a:rPr lang="en-GB" sz="4000" dirty="0"/>
              <a:t>Protection </a:t>
            </a:r>
            <a:r>
              <a:rPr lang="en-GB" sz="4000" dirty="0" smtClean="0"/>
              <a:t>Measures – Policies</a:t>
            </a:r>
            <a:endParaRPr lang="en-GB" sz="4000" dirty="0"/>
          </a:p>
        </p:txBody>
      </p:sp>
      <p:graphicFrame>
        <p:nvGraphicFramePr>
          <p:cNvPr id="9" name="Table 8"/>
          <p:cNvGraphicFramePr>
            <a:graphicFrameLocks noGrp="1"/>
          </p:cNvGraphicFramePr>
          <p:nvPr>
            <p:extLst>
              <p:ext uri="{D42A27DB-BD31-4B8C-83A1-F6EECF244321}">
                <p14:modId xmlns:p14="http://schemas.microsoft.com/office/powerpoint/2010/main" val="2011843222"/>
              </p:ext>
            </p:extLst>
          </p:nvPr>
        </p:nvGraphicFramePr>
        <p:xfrm>
          <a:off x="7128594" y="1052736"/>
          <a:ext cx="1691878" cy="55446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17881">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26735">
                <a:tc>
                  <a:txBody>
                    <a:bodyPr/>
                    <a:lstStyle/>
                    <a:p>
                      <a:pPr marL="177800" indent="-177800" algn="l">
                        <a:spcAft>
                          <a:spcPts val="600"/>
                        </a:spcAft>
                        <a:buFontTx/>
                        <a:buBlip>
                          <a:blip r:embed="rId5"/>
                        </a:buBlip>
                      </a:pPr>
                      <a:r>
                        <a:rPr lang="en-US" sz="1440" baseline="0" dirty="0" smtClean="0">
                          <a:solidFill>
                            <a:srgbClr val="FF0000"/>
                          </a:solidFill>
                          <a:effectLst/>
                          <a:latin typeface="Arial" pitchFamily="34" charset="0"/>
                          <a:ea typeface="Times New Roman"/>
                          <a:cs typeface="Arial" pitchFamily="34" charset="0"/>
                        </a:rPr>
                        <a:t>Why does the school block Facebook and YouTube</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5"/>
                        </a:buBlip>
                      </a:pPr>
                      <a:r>
                        <a:rPr lang="en-GB" sz="1440" baseline="0" dirty="0" smtClean="0">
                          <a:solidFill>
                            <a:schemeClr val="tx1"/>
                          </a:solidFill>
                          <a:effectLst/>
                          <a:latin typeface="Arial" pitchFamily="34" charset="0"/>
                          <a:ea typeface="Times New Roman"/>
                          <a:cs typeface="Arial" pitchFamily="34" charset="0"/>
                        </a:rPr>
                        <a:t>What are the dangers with memory sticks</a:t>
                      </a:r>
                    </a:p>
                    <a:p>
                      <a:pPr marL="177800" indent="-177800" algn="l">
                        <a:spcAft>
                          <a:spcPts val="600"/>
                        </a:spcAft>
                        <a:buFontTx/>
                        <a:buBlip>
                          <a:blip r:embed="rId5"/>
                        </a:buBlip>
                      </a:pPr>
                      <a:r>
                        <a:rPr lang="en-GB" sz="1440" baseline="0" dirty="0" smtClean="0">
                          <a:solidFill>
                            <a:srgbClr val="FF0000"/>
                          </a:solidFill>
                          <a:effectLst/>
                          <a:latin typeface="Arial" pitchFamily="34" charset="0"/>
                          <a:ea typeface="Times New Roman"/>
                          <a:cs typeface="Arial" pitchFamily="34" charset="0"/>
                        </a:rPr>
                        <a:t>The login procedure on your computer</a:t>
                      </a:r>
                    </a:p>
                    <a:p>
                      <a:pPr marL="177800" indent="-177800" algn="l">
                        <a:spcAft>
                          <a:spcPts val="600"/>
                        </a:spcAft>
                        <a:buFontTx/>
                        <a:buBlip>
                          <a:blip r:embed="rId5"/>
                        </a:buBlip>
                      </a:pPr>
                      <a:r>
                        <a:rPr lang="en-GB" sz="1440" baseline="0" dirty="0" smtClean="0">
                          <a:solidFill>
                            <a:schemeClr val="tx1"/>
                          </a:solidFill>
                          <a:effectLst/>
                          <a:latin typeface="Arial" pitchFamily="34" charset="0"/>
                          <a:ea typeface="Times New Roman"/>
                          <a:cs typeface="Arial" pitchFamily="34" charset="0"/>
                        </a:rPr>
                        <a:t>How often you change your personal passwords</a:t>
                      </a:r>
                    </a:p>
                    <a:p>
                      <a:pPr marL="177800" indent="-177800" algn="l">
                        <a:spcAft>
                          <a:spcPts val="600"/>
                        </a:spcAft>
                        <a:buFontTx/>
                        <a:buBlip>
                          <a:blip r:embed="rId5"/>
                        </a:buBlip>
                      </a:pPr>
                      <a:r>
                        <a:rPr lang="en-GB" sz="1440" baseline="0" dirty="0" smtClean="0">
                          <a:solidFill>
                            <a:srgbClr val="FF0000"/>
                          </a:solidFill>
                          <a:effectLst/>
                          <a:latin typeface="Arial" pitchFamily="34" charset="0"/>
                          <a:ea typeface="Times New Roman"/>
                          <a:cs typeface="Arial" pitchFamily="34" charset="0"/>
                        </a:rPr>
                        <a:t>The page on the wall by the door is there for</a:t>
                      </a:r>
                    </a:p>
                    <a:p>
                      <a:pPr marL="177800" indent="-177800" algn="l">
                        <a:spcAft>
                          <a:spcPts val="600"/>
                        </a:spcAft>
                        <a:buFontTx/>
                        <a:buBlip>
                          <a:blip r:embed="rId5"/>
                        </a:buBlip>
                      </a:pPr>
                      <a:r>
                        <a:rPr lang="en-US" sz="1440" baseline="0" dirty="0" smtClean="0">
                          <a:solidFill>
                            <a:schemeClr val="tx1"/>
                          </a:solidFill>
                          <a:effectLst/>
                          <a:latin typeface="Arial" pitchFamily="34" charset="0"/>
                          <a:ea typeface="Times New Roman"/>
                          <a:cs typeface="Arial" pitchFamily="34" charset="0"/>
                        </a:rPr>
                        <a:t>How many people in the school know your password.</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0" name="Picture 9" descr="Think About"/>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164288" y="1131370"/>
            <a:ext cx="1584176" cy="3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8103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fontScale="90000"/>
          </a:bodyPr>
          <a:lstStyle/>
          <a:p>
            <a:r>
              <a:rPr lang="en-GB" sz="3600" b="1" dirty="0" smtClean="0"/>
              <a:t>Assignment Scenario</a:t>
            </a:r>
          </a:p>
        </p:txBody>
      </p:sp>
      <p:sp>
        <p:nvSpPr>
          <p:cNvPr id="2" name="Rectangle 1"/>
          <p:cNvSpPr/>
          <p:nvPr/>
        </p:nvSpPr>
        <p:spPr>
          <a:xfrm>
            <a:off x="251520" y="1052736"/>
            <a:ext cx="8568952" cy="5481501"/>
          </a:xfrm>
          <a:prstGeom prst="rect">
            <a:avLst/>
          </a:prstGeom>
        </p:spPr>
        <p:txBody>
          <a:bodyPr wrap="square">
            <a:spAutoFit/>
          </a:bodyPr>
          <a:lstStyle/>
          <a:p>
            <a:pPr marL="395288" indent="-395288">
              <a:buClr>
                <a:srgbClr val="00B050"/>
              </a:buClr>
              <a:buFont typeface="Wingdings 3" panose="05040102010807070707" pitchFamily="18" charset="2"/>
              <a:buChar char=""/>
            </a:pPr>
            <a:r>
              <a:rPr lang="en-GB" sz="2060" dirty="0">
                <a:latin typeface="Arial" panose="020B0604020202020204" pitchFamily="34" charset="0"/>
                <a:cs typeface="Arial" panose="020B0604020202020204" pitchFamily="34" charset="0"/>
              </a:rPr>
              <a:t>There are </a:t>
            </a:r>
            <a:r>
              <a:rPr lang="en-GB" sz="2060" dirty="0" smtClean="0">
                <a:latin typeface="Arial" panose="020B0604020202020204" pitchFamily="34" charset="0"/>
                <a:cs typeface="Arial" panose="020B0604020202020204" pitchFamily="34" charset="0"/>
              </a:rPr>
              <a:t>7 sections </a:t>
            </a:r>
            <a:r>
              <a:rPr lang="en-GB" sz="2060" dirty="0">
                <a:latin typeface="Arial" panose="020B0604020202020204" pitchFamily="34" charset="0"/>
                <a:cs typeface="Arial" panose="020B0604020202020204" pitchFamily="34" charset="0"/>
              </a:rPr>
              <a:t>to this Theory Unit, each of which will give you a basic understanding and practice at possible exam questions. It will involve gaining knowledge towards the answers.</a:t>
            </a:r>
          </a:p>
          <a:p>
            <a:pPr marL="395288" indent="-395288">
              <a:buClr>
                <a:srgbClr val="00B050"/>
              </a:buClr>
              <a:buFont typeface="Wingdings 3" panose="05040102010807070707" pitchFamily="18" charset="2"/>
              <a:buChar char=""/>
            </a:pPr>
            <a:r>
              <a:rPr lang="en-GB" sz="2060" dirty="0">
                <a:latin typeface="Arial" panose="020B0604020202020204" pitchFamily="34" charset="0"/>
                <a:cs typeface="Arial" panose="020B0604020202020204" pitchFamily="34" charset="0"/>
              </a:rPr>
              <a:t>This is not a wrote learning course, you will need to understand the basics of ICT in order to adapt your knowledge towards companies and their needs. </a:t>
            </a:r>
            <a:r>
              <a:rPr lang="en-GB" sz="2060" dirty="0" smtClean="0">
                <a:latin typeface="Arial" panose="020B0604020202020204" pitchFamily="34" charset="0"/>
                <a:cs typeface="Arial" panose="020B0604020202020204" pitchFamily="34" charset="0"/>
              </a:rPr>
              <a:t>For </a:t>
            </a:r>
            <a:r>
              <a:rPr lang="en-GB" sz="2060" b="1" dirty="0" smtClean="0">
                <a:latin typeface="Arial" panose="020B0604020202020204" pitchFamily="34" charset="0"/>
                <a:cs typeface="Arial" panose="020B0604020202020204" pitchFamily="34" charset="0"/>
              </a:rPr>
              <a:t>LO6</a:t>
            </a:r>
            <a:r>
              <a:rPr lang="en-GB" sz="2060" dirty="0" smtClean="0">
                <a:latin typeface="Arial" panose="020B0604020202020204" pitchFamily="34" charset="0"/>
                <a:cs typeface="Arial" panose="020B0604020202020204" pitchFamily="34" charset="0"/>
              </a:rPr>
              <a:t>, this </a:t>
            </a:r>
            <a:r>
              <a:rPr lang="en-GB" sz="2060" dirty="0">
                <a:latin typeface="Arial" panose="020B0604020202020204" pitchFamily="34" charset="0"/>
                <a:cs typeface="Arial" panose="020B0604020202020204" pitchFamily="34" charset="0"/>
              </a:rPr>
              <a:t>will involve </a:t>
            </a:r>
            <a:r>
              <a:rPr lang="en-GB" sz="2060" dirty="0" smtClean="0">
                <a:latin typeface="Arial" panose="020B0604020202020204" pitchFamily="34" charset="0"/>
                <a:cs typeface="Arial" panose="020B0604020202020204" pitchFamily="34" charset="0"/>
              </a:rPr>
              <a:t>understanding: </a:t>
            </a:r>
          </a:p>
          <a:p>
            <a:pPr marL="793750" indent="-395288">
              <a:buClr>
                <a:srgbClr val="00B050"/>
              </a:buClr>
              <a:buFont typeface="Arial" panose="020B0604020202020204" pitchFamily="34" charset="0"/>
              <a:buChar char="•"/>
            </a:pPr>
            <a:r>
              <a:rPr lang="en-GB" sz="2060" dirty="0">
                <a:latin typeface="Arial" panose="020B0604020202020204" pitchFamily="34" charset="0"/>
                <a:cs typeface="Arial" panose="020B0604020202020204" pitchFamily="34" charset="0"/>
              </a:rPr>
              <a:t>Principles of </a:t>
            </a:r>
            <a:r>
              <a:rPr lang="en-GB" sz="2060" dirty="0" smtClean="0">
                <a:latin typeface="Arial" panose="020B0604020202020204" pitchFamily="34" charset="0"/>
                <a:cs typeface="Arial" panose="020B0604020202020204" pitchFamily="34" charset="0"/>
              </a:rPr>
              <a:t>information security</a:t>
            </a:r>
          </a:p>
          <a:p>
            <a:pPr marL="793750" indent="-395288">
              <a:buClr>
                <a:srgbClr val="00B050"/>
              </a:buClr>
              <a:buFont typeface="Arial" panose="020B0604020202020204" pitchFamily="34" charset="0"/>
              <a:buChar char="•"/>
            </a:pPr>
            <a:r>
              <a:rPr lang="en-GB" sz="2060" dirty="0">
                <a:latin typeface="Arial" panose="020B0604020202020204" pitchFamily="34" charset="0"/>
                <a:cs typeface="Arial" panose="020B0604020202020204" pitchFamily="34" charset="0"/>
              </a:rPr>
              <a:t>Risks and </a:t>
            </a:r>
            <a:r>
              <a:rPr lang="en-GB" sz="2060" dirty="0" smtClean="0">
                <a:latin typeface="Arial" panose="020B0604020202020204" pitchFamily="34" charset="0"/>
                <a:cs typeface="Arial" panose="020B0604020202020204" pitchFamily="34" charset="0"/>
              </a:rPr>
              <a:t>impacts</a:t>
            </a:r>
          </a:p>
          <a:p>
            <a:pPr marL="793750" indent="-395288">
              <a:buClr>
                <a:srgbClr val="00B050"/>
              </a:buClr>
              <a:buFont typeface="Arial" panose="020B0604020202020204" pitchFamily="34" charset="0"/>
              <a:buChar char="•"/>
            </a:pPr>
            <a:r>
              <a:rPr lang="en-GB" sz="2060" dirty="0">
                <a:latin typeface="Arial" panose="020B0604020202020204" pitchFamily="34" charset="0"/>
                <a:cs typeface="Arial" panose="020B0604020202020204" pitchFamily="34" charset="0"/>
              </a:rPr>
              <a:t>Protection </a:t>
            </a:r>
            <a:r>
              <a:rPr lang="en-GB" sz="2060" dirty="0" smtClean="0">
                <a:latin typeface="Arial" panose="020B0604020202020204" pitchFamily="34" charset="0"/>
                <a:cs typeface="Arial" panose="020B0604020202020204" pitchFamily="34" charset="0"/>
              </a:rPr>
              <a:t>measures</a:t>
            </a:r>
          </a:p>
          <a:p>
            <a:pPr marL="793750" indent="-395288">
              <a:buClr>
                <a:srgbClr val="00B050"/>
              </a:buClr>
              <a:buFont typeface="Arial" panose="020B0604020202020204" pitchFamily="34" charset="0"/>
              <a:buChar char="•"/>
            </a:pPr>
            <a:r>
              <a:rPr lang="en-GB" sz="2060" dirty="0">
                <a:latin typeface="Arial" panose="020B0604020202020204" pitchFamily="34" charset="0"/>
                <a:cs typeface="Arial" panose="020B0604020202020204" pitchFamily="34" charset="0"/>
              </a:rPr>
              <a:t>Protection measure </a:t>
            </a:r>
            <a:r>
              <a:rPr lang="en-GB" sz="2060" dirty="0" smtClean="0">
                <a:latin typeface="Arial" panose="020B0604020202020204" pitchFamily="34" charset="0"/>
                <a:cs typeface="Arial" panose="020B0604020202020204" pitchFamily="34" charset="0"/>
              </a:rPr>
              <a:t>policies</a:t>
            </a:r>
          </a:p>
          <a:p>
            <a:pPr marL="793750" indent="-395288">
              <a:buClr>
                <a:srgbClr val="00B050"/>
              </a:buClr>
              <a:buFont typeface="Arial" panose="020B0604020202020204" pitchFamily="34" charset="0"/>
              <a:buChar char="•"/>
            </a:pPr>
            <a:r>
              <a:rPr lang="en-GB" sz="2060" dirty="0">
                <a:latin typeface="Arial" panose="020B0604020202020204" pitchFamily="34" charset="0"/>
                <a:cs typeface="Arial" panose="020B0604020202020204" pitchFamily="34" charset="0"/>
              </a:rPr>
              <a:t>Physical protection </a:t>
            </a:r>
            <a:r>
              <a:rPr lang="en-GB" sz="2060" dirty="0" smtClean="0">
                <a:latin typeface="Arial" panose="020B0604020202020204" pitchFamily="34" charset="0"/>
                <a:cs typeface="Arial" panose="020B0604020202020204" pitchFamily="34" charset="0"/>
              </a:rPr>
              <a:t>measures</a:t>
            </a:r>
          </a:p>
          <a:p>
            <a:pPr marL="793750" indent="-395288">
              <a:buClr>
                <a:srgbClr val="00B050"/>
              </a:buClr>
              <a:buFont typeface="Arial" panose="020B0604020202020204" pitchFamily="34" charset="0"/>
              <a:buChar char="•"/>
            </a:pPr>
            <a:r>
              <a:rPr lang="en-GB" sz="2060" dirty="0">
                <a:latin typeface="Arial" panose="020B0604020202020204" pitchFamily="34" charset="0"/>
                <a:cs typeface="Arial" panose="020B0604020202020204" pitchFamily="34" charset="0"/>
              </a:rPr>
              <a:t>Logical protection </a:t>
            </a:r>
            <a:r>
              <a:rPr lang="en-GB" sz="2060" dirty="0" smtClean="0">
                <a:latin typeface="Arial" panose="020B0604020202020204" pitchFamily="34" charset="0"/>
                <a:cs typeface="Arial" panose="020B0604020202020204" pitchFamily="34" charset="0"/>
              </a:rPr>
              <a:t>measures</a:t>
            </a:r>
          </a:p>
          <a:p>
            <a:pPr marL="793750" indent="-395288">
              <a:buClr>
                <a:srgbClr val="00B050"/>
              </a:buClr>
              <a:buFont typeface="Arial" panose="020B0604020202020204" pitchFamily="34" charset="0"/>
              <a:buChar char="•"/>
            </a:pPr>
            <a:r>
              <a:rPr lang="en-GB" sz="2060" dirty="0">
                <a:latin typeface="Arial" panose="020B0604020202020204" pitchFamily="34" charset="0"/>
                <a:cs typeface="Arial" panose="020B0604020202020204" pitchFamily="34" charset="0"/>
              </a:rPr>
              <a:t>Consolidation of </a:t>
            </a:r>
            <a:r>
              <a:rPr lang="en-GB" sz="2060" dirty="0" smtClean="0">
                <a:latin typeface="Arial" panose="020B0604020202020204" pitchFamily="34" charset="0"/>
                <a:cs typeface="Arial" panose="020B0604020202020204" pitchFamily="34" charset="0"/>
              </a:rPr>
              <a:t>protection Measures</a:t>
            </a:r>
          </a:p>
          <a:p>
            <a:pPr marL="395288" indent="-395288">
              <a:buClr>
                <a:srgbClr val="00B050"/>
              </a:buClr>
              <a:buFont typeface="Wingdings 3" panose="05040102010807070707" pitchFamily="18" charset="2"/>
              <a:buChar char=""/>
            </a:pPr>
            <a:r>
              <a:rPr lang="en-GB" sz="2060" dirty="0" smtClean="0">
                <a:latin typeface="Arial" panose="020B0604020202020204" pitchFamily="34" charset="0"/>
                <a:cs typeface="Arial" panose="020B0604020202020204" pitchFamily="34" charset="0"/>
              </a:rPr>
              <a:t>In </a:t>
            </a:r>
            <a:r>
              <a:rPr lang="en-GB" sz="2060" dirty="0">
                <a:latin typeface="Arial" panose="020B0604020202020204" pitchFamily="34" charset="0"/>
                <a:cs typeface="Arial" panose="020B0604020202020204" pitchFamily="34" charset="0"/>
              </a:rPr>
              <a:t>the exam you will be given </a:t>
            </a:r>
            <a:r>
              <a:rPr lang="en-GB" sz="2060" dirty="0" smtClean="0">
                <a:latin typeface="Arial" panose="020B0604020202020204" pitchFamily="34" charset="0"/>
                <a:cs typeface="Arial" panose="020B0604020202020204" pitchFamily="34" charset="0"/>
              </a:rPr>
              <a:t>precise </a:t>
            </a:r>
            <a:r>
              <a:rPr lang="en-GB" sz="2060" dirty="0">
                <a:latin typeface="Arial" panose="020B0604020202020204" pitchFamily="34" charset="0"/>
                <a:cs typeface="Arial" panose="020B0604020202020204" pitchFamily="34" charset="0"/>
              </a:rPr>
              <a:t>questions requiring precise answers </a:t>
            </a:r>
            <a:r>
              <a:rPr lang="en-GB" sz="2060" dirty="0" smtClean="0">
                <a:latin typeface="Arial" panose="020B0604020202020204" pitchFamily="34" charset="0"/>
                <a:cs typeface="Arial" panose="020B0604020202020204" pitchFamily="34" charset="0"/>
              </a:rPr>
              <a:t>based on a </a:t>
            </a:r>
            <a:r>
              <a:rPr lang="en-GB" sz="2060" dirty="0">
                <a:latin typeface="Arial" panose="020B0604020202020204" pitchFamily="34" charset="0"/>
                <a:cs typeface="Arial" panose="020B0604020202020204" pitchFamily="34" charset="0"/>
              </a:rPr>
              <a:t>scenario to answers questions from, and adapt your knowledge and use the key terms and named components to give a judgemental answer</a:t>
            </a:r>
            <a:r>
              <a:rPr lang="en-GB" sz="2060" dirty="0" smtClean="0">
                <a:latin typeface="Arial" panose="020B0604020202020204" pitchFamily="34" charset="0"/>
                <a:cs typeface="Arial" panose="020B0604020202020204" pitchFamily="34" charset="0"/>
              </a:rPr>
              <a:t>.</a:t>
            </a:r>
            <a:endParaRPr lang="en-GB" sz="206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789605"/>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2736"/>
            <a:ext cx="6805066" cy="4824413"/>
          </a:xfrm>
        </p:spPr>
        <p:txBody>
          <a:bodyPr>
            <a:noAutofit/>
          </a:bodyPr>
          <a:lstStyle/>
          <a:p>
            <a:pPr marL="255588" indent="-255588">
              <a:buClr>
                <a:srgbClr val="00B050"/>
              </a:buClr>
              <a:buSzPct val="75000"/>
            </a:pPr>
            <a:r>
              <a:rPr lang="en-GB" sz="1700" dirty="0"/>
              <a:t>While Usernames will be considered public information, </a:t>
            </a:r>
            <a:r>
              <a:rPr lang="en-GB" sz="1700" dirty="0" smtClean="0"/>
              <a:t>passwords </a:t>
            </a:r>
            <a:r>
              <a:rPr lang="en-GB" sz="1700" dirty="0"/>
              <a:t>are the first line of </a:t>
            </a:r>
            <a:r>
              <a:rPr lang="en-GB" sz="1700" dirty="0" smtClean="0"/>
              <a:t>defence at </a:t>
            </a:r>
            <a:r>
              <a:rPr lang="en-GB" sz="1700" dirty="0"/>
              <a:t>providing for computer and information </a:t>
            </a:r>
            <a:r>
              <a:rPr lang="en-GB" sz="1700" dirty="0" smtClean="0"/>
              <a:t>security. </a:t>
            </a:r>
            <a:r>
              <a:rPr lang="en-GB" sz="1700" dirty="0"/>
              <a:t>It is </a:t>
            </a:r>
            <a:r>
              <a:rPr lang="en-GB" sz="1700" dirty="0" smtClean="0"/>
              <a:t>inevitably the </a:t>
            </a:r>
            <a:r>
              <a:rPr lang="en-GB" sz="1700" dirty="0"/>
              <a:t>individual’s responsibility to maintain the security of their password while maintaining a certain level of complexity within that password as not to allow for breeches of that Username. Usernames and password management is a significant part of </a:t>
            </a:r>
            <a:r>
              <a:rPr lang="en-GB" sz="1700" dirty="0" smtClean="0"/>
              <a:t>an </a:t>
            </a:r>
            <a:r>
              <a:rPr lang="en-GB" sz="1700" dirty="0"/>
              <a:t>overall solution to improve </a:t>
            </a:r>
            <a:r>
              <a:rPr lang="en-GB" sz="1700" dirty="0" smtClean="0"/>
              <a:t>security. </a:t>
            </a:r>
            <a:r>
              <a:rPr lang="en-GB" sz="1700" dirty="0"/>
              <a:t>The overall protection of the </a:t>
            </a:r>
            <a:r>
              <a:rPr lang="en-GB" sz="1700" dirty="0" smtClean="0"/>
              <a:t>key </a:t>
            </a:r>
            <a:r>
              <a:rPr lang="en-GB" sz="1700" dirty="0"/>
              <a:t>assets must begin with the individual who has access to them. </a:t>
            </a:r>
          </a:p>
          <a:p>
            <a:pPr marL="255588" indent="-255588">
              <a:buClr>
                <a:srgbClr val="00B050"/>
              </a:buClr>
              <a:buSzPct val="75000"/>
            </a:pPr>
            <a:r>
              <a:rPr lang="en-GB" sz="1700" dirty="0" smtClean="0"/>
              <a:t>Policies outline </a:t>
            </a:r>
            <a:r>
              <a:rPr lang="en-GB" sz="1700" dirty="0"/>
              <a:t>how Usernames will be created and how a user will be required to choose a password that is considered to be strong given best practices as they exist currently. Additional requirements </a:t>
            </a:r>
            <a:r>
              <a:rPr lang="en-GB" sz="1700" dirty="0" smtClean="0"/>
              <a:t>are usually outlined </a:t>
            </a:r>
            <a:r>
              <a:rPr lang="en-GB" sz="1700" dirty="0"/>
              <a:t>in </a:t>
            </a:r>
            <a:r>
              <a:rPr lang="en-GB" sz="1700" dirty="0" smtClean="0"/>
              <a:t>policies as will the </a:t>
            </a:r>
            <a:r>
              <a:rPr lang="en-GB" sz="1700" dirty="0"/>
              <a:t>creation of default passwords, changing of passwords, and resetting of passwords.  Each user of computing resources </a:t>
            </a:r>
            <a:r>
              <a:rPr lang="en-GB" sz="1700" dirty="0" smtClean="0"/>
              <a:t>is </a:t>
            </a:r>
            <a:r>
              <a:rPr lang="en-GB" sz="1700" dirty="0"/>
              <a:t>expected to </a:t>
            </a:r>
            <a:r>
              <a:rPr lang="en-GB" sz="1700" dirty="0" smtClean="0"/>
              <a:t>stick </a:t>
            </a:r>
            <a:r>
              <a:rPr lang="en-GB" sz="1700" dirty="0"/>
              <a:t>to </a:t>
            </a:r>
            <a:r>
              <a:rPr lang="en-GB" sz="1700" dirty="0" smtClean="0"/>
              <a:t>their company policy.</a:t>
            </a:r>
            <a:endParaRPr lang="en-GB" sz="1700" dirty="0"/>
          </a:p>
          <a:p>
            <a:pPr marL="255588" indent="-255588">
              <a:buClr>
                <a:srgbClr val="00B050"/>
              </a:buClr>
              <a:buSzPct val="75000"/>
            </a:pPr>
            <a:r>
              <a:rPr lang="en-GB" sz="1700" dirty="0" smtClean="0"/>
              <a:t>Click </a:t>
            </a:r>
            <a:r>
              <a:rPr lang="en-GB" sz="1700" dirty="0" smtClean="0">
                <a:hlinkClick r:id="rId3"/>
              </a:rPr>
              <a:t>here </a:t>
            </a:r>
            <a:r>
              <a:rPr lang="en-GB" sz="1700" dirty="0" smtClean="0"/>
              <a:t>for statistics on why poor policies with passwords.</a:t>
            </a:r>
          </a:p>
          <a:p>
            <a:pPr marL="109728" indent="0">
              <a:buNone/>
            </a:pPr>
            <a:r>
              <a:rPr lang="en-GB" sz="1700" b="1" dirty="0" smtClean="0">
                <a:solidFill>
                  <a:srgbClr val="FF0000"/>
                </a:solidFill>
              </a:rPr>
              <a:t>Task 19 – </a:t>
            </a:r>
            <a:r>
              <a:rPr lang="en-GB" sz="1700" dirty="0" smtClean="0">
                <a:solidFill>
                  <a:srgbClr val="FF0000"/>
                </a:solidFill>
              </a:rPr>
              <a:t>Using 2 different business models and the </a:t>
            </a:r>
            <a:r>
              <a:rPr lang="en-GB" sz="1700" dirty="0">
                <a:solidFill>
                  <a:srgbClr val="FF0000"/>
                </a:solidFill>
                <a:hlinkClick r:id="rId4" action="ppaction://hlinkfile"/>
              </a:rPr>
              <a:t>Report Template</a:t>
            </a:r>
            <a:r>
              <a:rPr lang="en-GB" sz="1700" dirty="0" smtClean="0">
                <a:solidFill>
                  <a:srgbClr val="FF0000"/>
                </a:solidFill>
              </a:rPr>
              <a:t>, define the Companies Policy on </a:t>
            </a:r>
            <a:r>
              <a:rPr lang="en-GB" sz="1700" b="1" dirty="0" smtClean="0">
                <a:solidFill>
                  <a:srgbClr val="FF0000"/>
                </a:solidFill>
              </a:rPr>
              <a:t>Passwords</a:t>
            </a:r>
            <a:r>
              <a:rPr lang="en-GB" sz="1700" dirty="0" smtClean="0">
                <a:solidFill>
                  <a:srgbClr val="FF0000"/>
                </a:solidFill>
              </a:rPr>
              <a:t> procedures.</a:t>
            </a:r>
          </a:p>
          <a:p>
            <a:pPr marL="109728" indent="0">
              <a:buNone/>
            </a:pPr>
            <a:endParaRPr lang="en-GB" sz="1700" dirty="0" smtClean="0"/>
          </a:p>
        </p:txBody>
      </p:sp>
      <p:graphicFrame>
        <p:nvGraphicFramePr>
          <p:cNvPr id="5" name="Table 4"/>
          <p:cNvGraphicFramePr>
            <a:graphicFrameLocks noGrp="1"/>
          </p:cNvGraphicFramePr>
          <p:nvPr>
            <p:extLst>
              <p:ext uri="{D42A27DB-BD31-4B8C-83A1-F6EECF244321}">
                <p14:modId xmlns:p14="http://schemas.microsoft.com/office/powerpoint/2010/main" val="3470285869"/>
              </p:ext>
            </p:extLst>
          </p:nvPr>
        </p:nvGraphicFramePr>
        <p:xfrm>
          <a:off x="251520" y="5963240"/>
          <a:ext cx="6768752" cy="706120"/>
        </p:xfrm>
        <a:graphic>
          <a:graphicData uri="http://schemas.openxmlformats.org/drawingml/2006/table">
            <a:tbl>
              <a:tblPr firstRow="1" bandRow="1">
                <a:tableStyleId>{5C22544A-7EE6-4342-B048-85BDC9FD1C3A}</a:tableStyleId>
              </a:tblPr>
              <a:tblGrid>
                <a:gridCol w="1720869"/>
                <a:gridCol w="1720869"/>
                <a:gridCol w="1663507"/>
                <a:gridCol w="1663507"/>
              </a:tblGrid>
              <a:tr h="139040">
                <a:tc gridSpan="2">
                  <a:txBody>
                    <a:bodyPr/>
                    <a:lstStyle/>
                    <a:p>
                      <a:pPr algn="ctr"/>
                      <a:r>
                        <a:rPr lang="en-GB" sz="1600" dirty="0" smtClean="0"/>
                        <a:t>Guidelines on User names</a:t>
                      </a:r>
                      <a:endParaRPr lang="en-GB" sz="1600" dirty="0"/>
                    </a:p>
                  </a:txBody>
                  <a:tcPr/>
                </a:tc>
                <a:tc hMerge="1">
                  <a:txBody>
                    <a:bodyPr/>
                    <a:lstStyle/>
                    <a:p>
                      <a:endParaRPr lang="en-GB"/>
                    </a:p>
                  </a:txBody>
                  <a:tcPr/>
                </a:tc>
                <a:tc gridSpan="2">
                  <a:txBody>
                    <a:bodyPr/>
                    <a:lstStyle/>
                    <a:p>
                      <a:pPr algn="ctr"/>
                      <a:r>
                        <a:rPr lang="en-GB" sz="1600" dirty="0" smtClean="0"/>
                        <a:t>Guidelines</a:t>
                      </a:r>
                      <a:r>
                        <a:rPr lang="en-GB" sz="1600" baseline="0" dirty="0" smtClean="0"/>
                        <a:t> on Passwords</a:t>
                      </a:r>
                      <a:endParaRPr lang="en-GB" sz="1600" dirty="0"/>
                    </a:p>
                  </a:txBody>
                  <a:tcPr/>
                </a:tc>
                <a:tc hMerge="1">
                  <a:txBody>
                    <a:bodyPr/>
                    <a:lstStyle/>
                    <a:p>
                      <a:endParaRPr lang="en-GB"/>
                    </a:p>
                  </a:txBody>
                  <a:tcPr/>
                </a:tc>
              </a:tr>
              <a:tr h="370840">
                <a:tc>
                  <a:txBody>
                    <a:bodyPr/>
                    <a:lstStyle/>
                    <a:p>
                      <a:pPr algn="ctr"/>
                      <a:r>
                        <a:rPr lang="en-GB" sz="1600" b="0" dirty="0" smtClean="0"/>
                        <a:t>Business 1</a:t>
                      </a:r>
                      <a:endParaRPr lang="en-GB" sz="1600" b="0" dirty="0"/>
                    </a:p>
                  </a:txBody>
                  <a:tcPr/>
                </a:tc>
                <a:tc>
                  <a:txBody>
                    <a:bodyPr/>
                    <a:lstStyle/>
                    <a:p>
                      <a:pPr algn="ctr"/>
                      <a:r>
                        <a:rPr lang="en-GB" sz="1600" b="0" dirty="0" smtClean="0"/>
                        <a:t>Business 2</a:t>
                      </a:r>
                      <a:endParaRPr lang="en-GB" sz="1600" b="0" dirty="0"/>
                    </a:p>
                  </a:txBody>
                  <a:tcPr/>
                </a:tc>
                <a:tc>
                  <a:txBody>
                    <a:bodyPr/>
                    <a:lstStyle/>
                    <a:p>
                      <a:pPr algn="ctr"/>
                      <a:r>
                        <a:rPr lang="en-GB" sz="1600" b="0" dirty="0" smtClean="0"/>
                        <a:t>Business 1</a:t>
                      </a:r>
                      <a:endParaRPr lang="en-GB" sz="1600" b="0" dirty="0"/>
                    </a:p>
                  </a:txBody>
                  <a:tcPr/>
                </a:tc>
                <a:tc>
                  <a:txBody>
                    <a:bodyPr/>
                    <a:lstStyle/>
                    <a:p>
                      <a:pPr algn="ctr"/>
                      <a:r>
                        <a:rPr lang="en-GB" sz="1600" b="0" dirty="0" smtClean="0"/>
                        <a:t>Business 2</a:t>
                      </a:r>
                      <a:endParaRPr lang="en-GB" sz="1600" b="0" dirty="0"/>
                    </a:p>
                  </a:txBody>
                  <a:tcPr/>
                </a:tc>
              </a:tr>
            </a:tbl>
          </a:graphicData>
        </a:graphic>
      </p:graphicFrame>
      <p:sp>
        <p:nvSpPr>
          <p:cNvPr id="8" name="Title 2"/>
          <p:cNvSpPr>
            <a:spLocks noGrp="1"/>
          </p:cNvSpPr>
          <p:nvPr>
            <p:ph type="title"/>
          </p:nvPr>
        </p:nvSpPr>
        <p:spPr>
          <a:xfrm>
            <a:off x="70266" y="72008"/>
            <a:ext cx="8859452" cy="548680"/>
          </a:xfrm>
        </p:spPr>
        <p:txBody>
          <a:bodyPr>
            <a:noAutofit/>
          </a:bodyPr>
          <a:lstStyle/>
          <a:p>
            <a:r>
              <a:rPr lang="en-GB" sz="4000" dirty="0" smtClean="0"/>
              <a:t>6.5 - </a:t>
            </a:r>
            <a:r>
              <a:rPr lang="en-GB" sz="4000" dirty="0"/>
              <a:t>Protection </a:t>
            </a:r>
            <a:r>
              <a:rPr lang="en-GB" sz="4000" dirty="0" smtClean="0"/>
              <a:t>Measures – Policies</a:t>
            </a:r>
            <a:endParaRPr lang="en-GB" sz="4000" dirty="0"/>
          </a:p>
        </p:txBody>
      </p:sp>
      <p:graphicFrame>
        <p:nvGraphicFramePr>
          <p:cNvPr id="9" name="Table 8"/>
          <p:cNvGraphicFramePr>
            <a:graphicFrameLocks noGrp="1"/>
          </p:cNvGraphicFramePr>
          <p:nvPr>
            <p:extLst>
              <p:ext uri="{D42A27DB-BD31-4B8C-83A1-F6EECF244321}">
                <p14:modId xmlns:p14="http://schemas.microsoft.com/office/powerpoint/2010/main" val="2011843222"/>
              </p:ext>
            </p:extLst>
          </p:nvPr>
        </p:nvGraphicFramePr>
        <p:xfrm>
          <a:off x="7128594" y="1052736"/>
          <a:ext cx="1691878" cy="55446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17881">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26735">
                <a:tc>
                  <a:txBody>
                    <a:bodyPr/>
                    <a:lstStyle/>
                    <a:p>
                      <a:pPr marL="177800" indent="-177800" algn="l">
                        <a:spcAft>
                          <a:spcPts val="600"/>
                        </a:spcAft>
                        <a:buFontTx/>
                        <a:buBlip>
                          <a:blip r:embed="rId5"/>
                        </a:buBlip>
                      </a:pPr>
                      <a:r>
                        <a:rPr lang="en-US" sz="1440" baseline="0" dirty="0" smtClean="0">
                          <a:solidFill>
                            <a:srgbClr val="FF0000"/>
                          </a:solidFill>
                          <a:effectLst/>
                          <a:latin typeface="Arial" pitchFamily="34" charset="0"/>
                          <a:ea typeface="Times New Roman"/>
                          <a:cs typeface="Arial" pitchFamily="34" charset="0"/>
                        </a:rPr>
                        <a:t>Why does the school block Facebook and YouTube</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5"/>
                        </a:buBlip>
                      </a:pPr>
                      <a:r>
                        <a:rPr lang="en-GB" sz="1440" baseline="0" dirty="0" smtClean="0">
                          <a:solidFill>
                            <a:schemeClr val="tx1"/>
                          </a:solidFill>
                          <a:effectLst/>
                          <a:latin typeface="Arial" pitchFamily="34" charset="0"/>
                          <a:ea typeface="Times New Roman"/>
                          <a:cs typeface="Arial" pitchFamily="34" charset="0"/>
                        </a:rPr>
                        <a:t>What are the dangers with memory sticks</a:t>
                      </a:r>
                    </a:p>
                    <a:p>
                      <a:pPr marL="177800" indent="-177800" algn="l">
                        <a:spcAft>
                          <a:spcPts val="600"/>
                        </a:spcAft>
                        <a:buFontTx/>
                        <a:buBlip>
                          <a:blip r:embed="rId5"/>
                        </a:buBlip>
                      </a:pPr>
                      <a:r>
                        <a:rPr lang="en-GB" sz="1440" baseline="0" dirty="0" smtClean="0">
                          <a:solidFill>
                            <a:srgbClr val="FF0000"/>
                          </a:solidFill>
                          <a:effectLst/>
                          <a:latin typeface="Arial" pitchFamily="34" charset="0"/>
                          <a:ea typeface="Times New Roman"/>
                          <a:cs typeface="Arial" pitchFamily="34" charset="0"/>
                        </a:rPr>
                        <a:t>The login procedure on your computer</a:t>
                      </a:r>
                    </a:p>
                    <a:p>
                      <a:pPr marL="177800" indent="-177800" algn="l">
                        <a:spcAft>
                          <a:spcPts val="600"/>
                        </a:spcAft>
                        <a:buFontTx/>
                        <a:buBlip>
                          <a:blip r:embed="rId5"/>
                        </a:buBlip>
                      </a:pPr>
                      <a:r>
                        <a:rPr lang="en-GB" sz="1440" baseline="0" dirty="0" smtClean="0">
                          <a:solidFill>
                            <a:schemeClr val="tx1"/>
                          </a:solidFill>
                          <a:effectLst/>
                          <a:latin typeface="Arial" pitchFamily="34" charset="0"/>
                          <a:ea typeface="Times New Roman"/>
                          <a:cs typeface="Arial" pitchFamily="34" charset="0"/>
                        </a:rPr>
                        <a:t>How often you change your personal passwords</a:t>
                      </a:r>
                    </a:p>
                    <a:p>
                      <a:pPr marL="177800" indent="-177800" algn="l">
                        <a:spcAft>
                          <a:spcPts val="600"/>
                        </a:spcAft>
                        <a:buFontTx/>
                        <a:buBlip>
                          <a:blip r:embed="rId5"/>
                        </a:buBlip>
                      </a:pPr>
                      <a:r>
                        <a:rPr lang="en-GB" sz="1440" baseline="0" dirty="0" smtClean="0">
                          <a:solidFill>
                            <a:srgbClr val="FF0000"/>
                          </a:solidFill>
                          <a:effectLst/>
                          <a:latin typeface="Arial" pitchFamily="34" charset="0"/>
                          <a:ea typeface="Times New Roman"/>
                          <a:cs typeface="Arial" pitchFamily="34" charset="0"/>
                        </a:rPr>
                        <a:t>The page on the wall by the door is there for</a:t>
                      </a:r>
                    </a:p>
                    <a:p>
                      <a:pPr marL="177800" indent="-177800" algn="l">
                        <a:spcAft>
                          <a:spcPts val="600"/>
                        </a:spcAft>
                        <a:buFontTx/>
                        <a:buBlip>
                          <a:blip r:embed="rId5"/>
                        </a:buBlip>
                      </a:pPr>
                      <a:r>
                        <a:rPr lang="en-US" sz="1440" baseline="0" dirty="0" smtClean="0">
                          <a:solidFill>
                            <a:schemeClr val="tx1"/>
                          </a:solidFill>
                          <a:effectLst/>
                          <a:latin typeface="Arial" pitchFamily="34" charset="0"/>
                          <a:ea typeface="Times New Roman"/>
                          <a:cs typeface="Arial" pitchFamily="34" charset="0"/>
                        </a:rPr>
                        <a:t>How many people in the school know your password.</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0" name="Picture 9" descr="Think About"/>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164288" y="1131370"/>
            <a:ext cx="1584176" cy="3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3107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1" y="1052859"/>
            <a:ext cx="6840760" cy="4824413"/>
          </a:xfrm>
        </p:spPr>
        <p:txBody>
          <a:bodyPr>
            <a:noAutofit/>
          </a:bodyPr>
          <a:lstStyle/>
          <a:p>
            <a:pPr marL="255588" indent="-255588">
              <a:spcAft>
                <a:spcPts val="0"/>
              </a:spcAft>
              <a:buClr>
                <a:srgbClr val="00B050"/>
              </a:buClr>
              <a:buSzPct val="75000"/>
            </a:pPr>
            <a:r>
              <a:rPr lang="en-GB" sz="1720" dirty="0" smtClean="0"/>
              <a:t>Company policies are designed for a reason and the one particular danger that companies always come up with is the effective and abusive use of emails at work. There are two dangers involved in these, those who use emails trivially and those who use email maliciously. Company policy tries to limit the first and demands a halt to the second.</a:t>
            </a:r>
          </a:p>
          <a:p>
            <a:pPr marL="255588" indent="-255588">
              <a:spcAft>
                <a:spcPts val="0"/>
              </a:spcAft>
              <a:buClr>
                <a:srgbClr val="00B050"/>
              </a:buClr>
              <a:buSzPct val="75000"/>
            </a:pPr>
            <a:r>
              <a:rPr lang="en-GB" sz="1720" dirty="0" smtClean="0"/>
              <a:t>Ineffective use of emails can include sending trivial emails on company time, sending materials that are wrong, images, comments, slanders, using bad language, using inappropriate layouts and manners when sending emails to customers. Etiquette, restrictions and monitoring can manage these.</a:t>
            </a:r>
          </a:p>
          <a:p>
            <a:pPr marL="255588" indent="-255588">
              <a:spcAft>
                <a:spcPts val="0"/>
              </a:spcAft>
              <a:buClr>
                <a:srgbClr val="00B050"/>
              </a:buClr>
              <a:buSzPct val="75000"/>
            </a:pPr>
            <a:r>
              <a:rPr lang="en-GB" sz="1720" dirty="0" smtClean="0"/>
              <a:t>Malicious use of emails is more dangerous, cyber bullying, threatening behaviour, the spreading of materials such as images, viruses, leaked information, malware etc. These are harder to stop as the emails are already internal but they can cause damage to the company, prosecutions, reputations being lost. Click </a:t>
            </a:r>
            <a:r>
              <a:rPr lang="en-GB" sz="1720" dirty="0" smtClean="0">
                <a:hlinkClick r:id="rId3"/>
              </a:rPr>
              <a:t>here </a:t>
            </a:r>
            <a:r>
              <a:rPr lang="en-GB" sz="1720" dirty="0" smtClean="0"/>
              <a:t>and </a:t>
            </a:r>
            <a:r>
              <a:rPr lang="en-GB" sz="1720" dirty="0" smtClean="0">
                <a:hlinkClick r:id="rId4"/>
              </a:rPr>
              <a:t>here </a:t>
            </a:r>
            <a:r>
              <a:rPr lang="en-GB" sz="1720" dirty="0" smtClean="0"/>
              <a:t>for the damage though inadvertent use.</a:t>
            </a:r>
            <a:endParaRPr lang="en-GB" sz="1720" dirty="0"/>
          </a:p>
          <a:p>
            <a:pPr marL="0" indent="0">
              <a:spcAft>
                <a:spcPts val="0"/>
              </a:spcAft>
              <a:buClr>
                <a:srgbClr val="00B050"/>
              </a:buClr>
              <a:buSzPct val="75000"/>
              <a:buNone/>
            </a:pPr>
            <a:r>
              <a:rPr lang="en-GB" sz="1720" b="1" dirty="0" smtClean="0">
                <a:solidFill>
                  <a:srgbClr val="FF0000"/>
                </a:solidFill>
              </a:rPr>
              <a:t>Task 20 – </a:t>
            </a:r>
            <a:r>
              <a:rPr lang="en-GB" sz="1720" dirty="0" smtClean="0">
                <a:solidFill>
                  <a:srgbClr val="FF0000"/>
                </a:solidFill>
              </a:rPr>
              <a:t>Using 2 different business models and the </a:t>
            </a:r>
            <a:r>
              <a:rPr lang="en-GB" sz="1720" dirty="0" smtClean="0">
                <a:solidFill>
                  <a:srgbClr val="FF0000"/>
                </a:solidFill>
                <a:hlinkClick r:id="rId5" action="ppaction://hlinkfile"/>
              </a:rPr>
              <a:t>Report Template</a:t>
            </a:r>
            <a:r>
              <a:rPr lang="en-GB" sz="1720" dirty="0" smtClean="0">
                <a:solidFill>
                  <a:srgbClr val="FF0000"/>
                </a:solidFill>
              </a:rPr>
              <a:t>, define the Companies Policy on </a:t>
            </a:r>
            <a:r>
              <a:rPr lang="en-GB" sz="1720" b="1" dirty="0" smtClean="0">
                <a:solidFill>
                  <a:srgbClr val="FF0000"/>
                </a:solidFill>
              </a:rPr>
              <a:t>Email</a:t>
            </a:r>
            <a:r>
              <a:rPr lang="en-GB" sz="1720" dirty="0" smtClean="0">
                <a:solidFill>
                  <a:srgbClr val="FF0000"/>
                </a:solidFill>
              </a:rPr>
              <a:t> procedures.</a:t>
            </a:r>
          </a:p>
        </p:txBody>
      </p:sp>
      <p:graphicFrame>
        <p:nvGraphicFramePr>
          <p:cNvPr id="5" name="Table 4"/>
          <p:cNvGraphicFramePr>
            <a:graphicFrameLocks noGrp="1"/>
          </p:cNvGraphicFramePr>
          <p:nvPr>
            <p:extLst>
              <p:ext uri="{D42A27DB-BD31-4B8C-83A1-F6EECF244321}">
                <p14:modId xmlns:p14="http://schemas.microsoft.com/office/powerpoint/2010/main" val="2430304193"/>
              </p:ext>
            </p:extLst>
          </p:nvPr>
        </p:nvGraphicFramePr>
        <p:xfrm>
          <a:off x="251520" y="6059760"/>
          <a:ext cx="6768752" cy="609600"/>
        </p:xfrm>
        <a:graphic>
          <a:graphicData uri="http://schemas.openxmlformats.org/drawingml/2006/table">
            <a:tbl>
              <a:tblPr firstRow="1" bandRow="1">
                <a:tableStyleId>{5C22544A-7EE6-4342-B048-85BDC9FD1C3A}</a:tableStyleId>
              </a:tblPr>
              <a:tblGrid>
                <a:gridCol w="1720869"/>
                <a:gridCol w="1720869"/>
                <a:gridCol w="1663507"/>
                <a:gridCol w="1663507"/>
              </a:tblGrid>
              <a:tr h="221096">
                <a:tc gridSpan="2">
                  <a:txBody>
                    <a:bodyPr/>
                    <a:lstStyle/>
                    <a:p>
                      <a:pPr algn="ctr"/>
                      <a:r>
                        <a:rPr lang="en-GB" sz="1400" dirty="0" smtClean="0">
                          <a:latin typeface="Arial" panose="020B0604020202020204" pitchFamily="34" charset="0"/>
                          <a:cs typeface="Arial" panose="020B0604020202020204" pitchFamily="34" charset="0"/>
                        </a:rPr>
                        <a:t>Ineffective</a:t>
                      </a:r>
                      <a:r>
                        <a:rPr lang="en-GB" sz="1400" baseline="0" dirty="0" smtClean="0">
                          <a:latin typeface="Arial" panose="020B0604020202020204" pitchFamily="34" charset="0"/>
                          <a:cs typeface="Arial" panose="020B0604020202020204" pitchFamily="34" charset="0"/>
                        </a:rPr>
                        <a:t> use of Emails</a:t>
                      </a:r>
                      <a:endParaRPr lang="en-GB" sz="1400" dirty="0">
                        <a:latin typeface="Arial" panose="020B0604020202020204" pitchFamily="34" charset="0"/>
                        <a:cs typeface="Arial" panose="020B0604020202020204" pitchFamily="34" charset="0"/>
                      </a:endParaRPr>
                    </a:p>
                  </a:txBody>
                  <a:tcPr/>
                </a:tc>
                <a:tc hMerge="1">
                  <a:txBody>
                    <a:bodyPr/>
                    <a:lstStyle/>
                    <a:p>
                      <a:endParaRPr lang="en-GB"/>
                    </a:p>
                  </a:txBody>
                  <a:tcPr/>
                </a:tc>
                <a:tc gridSpan="2">
                  <a:txBody>
                    <a:bodyPr/>
                    <a:lstStyle/>
                    <a:p>
                      <a:pPr algn="ctr"/>
                      <a:r>
                        <a:rPr lang="en-GB" sz="1400" dirty="0" smtClean="0">
                          <a:latin typeface="Arial" panose="020B0604020202020204" pitchFamily="34" charset="0"/>
                          <a:cs typeface="Arial" panose="020B0604020202020204" pitchFamily="34" charset="0"/>
                        </a:rPr>
                        <a:t>Malicious</a:t>
                      </a:r>
                      <a:r>
                        <a:rPr lang="en-GB" sz="1400" baseline="0" dirty="0" smtClean="0">
                          <a:latin typeface="Arial" panose="020B0604020202020204" pitchFamily="34" charset="0"/>
                          <a:cs typeface="Arial" panose="020B0604020202020204" pitchFamily="34" charset="0"/>
                        </a:rPr>
                        <a:t> Use of Emails</a:t>
                      </a:r>
                      <a:endParaRPr lang="en-GB" sz="1400" dirty="0">
                        <a:latin typeface="Arial" panose="020B0604020202020204" pitchFamily="34" charset="0"/>
                        <a:cs typeface="Arial" panose="020B0604020202020204" pitchFamily="34" charset="0"/>
                      </a:endParaRPr>
                    </a:p>
                  </a:txBody>
                  <a:tcPr/>
                </a:tc>
                <a:tc hMerge="1">
                  <a:txBody>
                    <a:bodyPr/>
                    <a:lstStyle/>
                    <a:p>
                      <a:endParaRPr lang="en-GB"/>
                    </a:p>
                  </a:txBody>
                  <a:tcPr/>
                </a:tc>
              </a:tr>
              <a:tr h="269000">
                <a:tc>
                  <a:txBody>
                    <a:bodyPr/>
                    <a:lstStyle/>
                    <a:p>
                      <a:pPr algn="ctr"/>
                      <a:r>
                        <a:rPr lang="en-GB" sz="1400" b="0" dirty="0" smtClean="0">
                          <a:latin typeface="Arial" panose="020B0604020202020204" pitchFamily="34" charset="0"/>
                          <a:cs typeface="Arial" panose="020B0604020202020204" pitchFamily="34" charset="0"/>
                        </a:rPr>
                        <a:t>Business 1</a:t>
                      </a:r>
                      <a:endParaRPr lang="en-GB" sz="1400" b="0" dirty="0">
                        <a:latin typeface="Arial" panose="020B0604020202020204" pitchFamily="34" charset="0"/>
                        <a:cs typeface="Arial" panose="020B0604020202020204" pitchFamily="34" charset="0"/>
                      </a:endParaRPr>
                    </a:p>
                  </a:txBody>
                  <a:tcPr/>
                </a:tc>
                <a:tc>
                  <a:txBody>
                    <a:bodyPr/>
                    <a:lstStyle/>
                    <a:p>
                      <a:pPr algn="ctr"/>
                      <a:r>
                        <a:rPr lang="en-GB" sz="1400" b="0" dirty="0" smtClean="0">
                          <a:latin typeface="Arial" panose="020B0604020202020204" pitchFamily="34" charset="0"/>
                          <a:cs typeface="Arial" panose="020B0604020202020204" pitchFamily="34" charset="0"/>
                        </a:rPr>
                        <a:t>Business 2</a:t>
                      </a:r>
                      <a:endParaRPr lang="en-GB" sz="1400" b="0" dirty="0">
                        <a:latin typeface="Arial" panose="020B0604020202020204" pitchFamily="34" charset="0"/>
                        <a:cs typeface="Arial" panose="020B0604020202020204" pitchFamily="34" charset="0"/>
                      </a:endParaRPr>
                    </a:p>
                  </a:txBody>
                  <a:tcPr/>
                </a:tc>
                <a:tc>
                  <a:txBody>
                    <a:bodyPr/>
                    <a:lstStyle/>
                    <a:p>
                      <a:pPr algn="ctr"/>
                      <a:r>
                        <a:rPr lang="en-GB" sz="1400" b="0" dirty="0" smtClean="0">
                          <a:latin typeface="Arial" panose="020B0604020202020204" pitchFamily="34" charset="0"/>
                          <a:cs typeface="Arial" panose="020B0604020202020204" pitchFamily="34" charset="0"/>
                        </a:rPr>
                        <a:t>Business 1</a:t>
                      </a:r>
                      <a:endParaRPr lang="en-GB" sz="1400" b="0" dirty="0">
                        <a:latin typeface="Arial" panose="020B0604020202020204" pitchFamily="34" charset="0"/>
                        <a:cs typeface="Arial" panose="020B0604020202020204" pitchFamily="34" charset="0"/>
                      </a:endParaRPr>
                    </a:p>
                  </a:txBody>
                  <a:tcPr/>
                </a:tc>
                <a:tc>
                  <a:txBody>
                    <a:bodyPr/>
                    <a:lstStyle/>
                    <a:p>
                      <a:pPr algn="ctr"/>
                      <a:r>
                        <a:rPr lang="en-GB" sz="1400" b="0" dirty="0" smtClean="0">
                          <a:latin typeface="Arial" panose="020B0604020202020204" pitchFamily="34" charset="0"/>
                          <a:cs typeface="Arial" panose="020B0604020202020204" pitchFamily="34" charset="0"/>
                        </a:rPr>
                        <a:t>Business 2</a:t>
                      </a:r>
                      <a:endParaRPr lang="en-GB" sz="1400" b="0" dirty="0">
                        <a:latin typeface="Arial" panose="020B0604020202020204" pitchFamily="34" charset="0"/>
                        <a:cs typeface="Arial" panose="020B0604020202020204" pitchFamily="34" charset="0"/>
                      </a:endParaRPr>
                    </a:p>
                  </a:txBody>
                  <a:tcPr/>
                </a:tc>
              </a:tr>
            </a:tbl>
          </a:graphicData>
        </a:graphic>
      </p:graphicFrame>
      <p:sp>
        <p:nvSpPr>
          <p:cNvPr id="8" name="Title 2"/>
          <p:cNvSpPr>
            <a:spLocks noGrp="1"/>
          </p:cNvSpPr>
          <p:nvPr>
            <p:ph type="title"/>
          </p:nvPr>
        </p:nvSpPr>
        <p:spPr>
          <a:xfrm>
            <a:off x="70266" y="72008"/>
            <a:ext cx="8859452" cy="548680"/>
          </a:xfrm>
        </p:spPr>
        <p:txBody>
          <a:bodyPr>
            <a:noAutofit/>
          </a:bodyPr>
          <a:lstStyle/>
          <a:p>
            <a:r>
              <a:rPr lang="en-GB" sz="4000" dirty="0" smtClean="0"/>
              <a:t>6.5 - </a:t>
            </a:r>
            <a:r>
              <a:rPr lang="en-GB" sz="4000" dirty="0"/>
              <a:t>Protection </a:t>
            </a:r>
            <a:r>
              <a:rPr lang="en-GB" sz="4000" dirty="0" smtClean="0"/>
              <a:t>Measures – Policies</a:t>
            </a:r>
            <a:endParaRPr lang="en-GB" sz="4000" dirty="0"/>
          </a:p>
        </p:txBody>
      </p:sp>
      <p:graphicFrame>
        <p:nvGraphicFramePr>
          <p:cNvPr id="9" name="Table 8"/>
          <p:cNvGraphicFramePr>
            <a:graphicFrameLocks noGrp="1"/>
          </p:cNvGraphicFramePr>
          <p:nvPr>
            <p:extLst>
              <p:ext uri="{D42A27DB-BD31-4B8C-83A1-F6EECF244321}">
                <p14:modId xmlns:p14="http://schemas.microsoft.com/office/powerpoint/2010/main" val="2011843222"/>
              </p:ext>
            </p:extLst>
          </p:nvPr>
        </p:nvGraphicFramePr>
        <p:xfrm>
          <a:off x="7128594" y="1052736"/>
          <a:ext cx="1691878" cy="55446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17881">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26735">
                <a:tc>
                  <a:txBody>
                    <a:bodyPr/>
                    <a:lstStyle/>
                    <a:p>
                      <a:pPr marL="177800" indent="-177800" algn="l">
                        <a:spcAft>
                          <a:spcPts val="600"/>
                        </a:spcAft>
                        <a:buFontTx/>
                        <a:buBlip>
                          <a:blip r:embed="rId6"/>
                        </a:buBlip>
                      </a:pPr>
                      <a:r>
                        <a:rPr lang="en-US" sz="1440" baseline="0" dirty="0" smtClean="0">
                          <a:solidFill>
                            <a:srgbClr val="FF0000"/>
                          </a:solidFill>
                          <a:effectLst/>
                          <a:latin typeface="Arial" pitchFamily="34" charset="0"/>
                          <a:ea typeface="Times New Roman"/>
                          <a:cs typeface="Arial" pitchFamily="34" charset="0"/>
                        </a:rPr>
                        <a:t>Why does the school block Facebook and YouTube</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6"/>
                        </a:buBlip>
                      </a:pPr>
                      <a:r>
                        <a:rPr lang="en-GB" sz="1440" baseline="0" dirty="0" smtClean="0">
                          <a:solidFill>
                            <a:schemeClr val="tx1"/>
                          </a:solidFill>
                          <a:effectLst/>
                          <a:latin typeface="Arial" pitchFamily="34" charset="0"/>
                          <a:ea typeface="Times New Roman"/>
                          <a:cs typeface="Arial" pitchFamily="34" charset="0"/>
                        </a:rPr>
                        <a:t>What are the dangers with memory sticks</a:t>
                      </a:r>
                    </a:p>
                    <a:p>
                      <a:pPr marL="177800" indent="-177800" algn="l">
                        <a:spcAft>
                          <a:spcPts val="600"/>
                        </a:spcAft>
                        <a:buFontTx/>
                        <a:buBlip>
                          <a:blip r:embed="rId6"/>
                        </a:buBlip>
                      </a:pPr>
                      <a:r>
                        <a:rPr lang="en-GB" sz="1440" baseline="0" dirty="0" smtClean="0">
                          <a:solidFill>
                            <a:srgbClr val="FF0000"/>
                          </a:solidFill>
                          <a:effectLst/>
                          <a:latin typeface="Arial" pitchFamily="34" charset="0"/>
                          <a:ea typeface="Times New Roman"/>
                          <a:cs typeface="Arial" pitchFamily="34" charset="0"/>
                        </a:rPr>
                        <a:t>The login procedure on your computer</a:t>
                      </a:r>
                    </a:p>
                    <a:p>
                      <a:pPr marL="177800" indent="-177800" algn="l">
                        <a:spcAft>
                          <a:spcPts val="600"/>
                        </a:spcAft>
                        <a:buFontTx/>
                        <a:buBlip>
                          <a:blip r:embed="rId6"/>
                        </a:buBlip>
                      </a:pPr>
                      <a:r>
                        <a:rPr lang="en-GB" sz="1440" baseline="0" dirty="0" smtClean="0">
                          <a:solidFill>
                            <a:schemeClr val="tx1"/>
                          </a:solidFill>
                          <a:effectLst/>
                          <a:latin typeface="Arial" pitchFamily="34" charset="0"/>
                          <a:ea typeface="Times New Roman"/>
                          <a:cs typeface="Arial" pitchFamily="34" charset="0"/>
                        </a:rPr>
                        <a:t>How often you change your personal passwords</a:t>
                      </a:r>
                    </a:p>
                    <a:p>
                      <a:pPr marL="177800" indent="-177800" algn="l">
                        <a:spcAft>
                          <a:spcPts val="600"/>
                        </a:spcAft>
                        <a:buFontTx/>
                        <a:buBlip>
                          <a:blip r:embed="rId6"/>
                        </a:buBlip>
                      </a:pPr>
                      <a:r>
                        <a:rPr lang="en-GB" sz="1440" baseline="0" dirty="0" smtClean="0">
                          <a:solidFill>
                            <a:srgbClr val="FF0000"/>
                          </a:solidFill>
                          <a:effectLst/>
                          <a:latin typeface="Arial" pitchFamily="34" charset="0"/>
                          <a:ea typeface="Times New Roman"/>
                          <a:cs typeface="Arial" pitchFamily="34" charset="0"/>
                        </a:rPr>
                        <a:t>The page on the wall by the door is there for</a:t>
                      </a:r>
                    </a:p>
                    <a:p>
                      <a:pPr marL="177800" indent="-177800" algn="l">
                        <a:spcAft>
                          <a:spcPts val="600"/>
                        </a:spcAft>
                        <a:buFontTx/>
                        <a:buBlip>
                          <a:blip r:embed="rId6"/>
                        </a:buBlip>
                      </a:pPr>
                      <a:r>
                        <a:rPr lang="en-US" sz="1440" baseline="0" dirty="0" smtClean="0">
                          <a:solidFill>
                            <a:schemeClr val="tx1"/>
                          </a:solidFill>
                          <a:effectLst/>
                          <a:latin typeface="Arial" pitchFamily="34" charset="0"/>
                          <a:ea typeface="Times New Roman"/>
                          <a:cs typeface="Arial" pitchFamily="34" charset="0"/>
                        </a:rPr>
                        <a:t>How many people in the school know your password.</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0" name="Picture 9" descr="Think About"/>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164288" y="1131370"/>
            <a:ext cx="1584176" cy="3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9437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1" y="1052859"/>
            <a:ext cx="6805066" cy="4824413"/>
          </a:xfrm>
        </p:spPr>
        <p:txBody>
          <a:bodyPr>
            <a:noAutofit/>
          </a:bodyPr>
          <a:lstStyle/>
          <a:p>
            <a:pPr marL="255588" indent="-255588">
              <a:spcAft>
                <a:spcPts val="0"/>
              </a:spcAft>
              <a:buClr>
                <a:srgbClr val="00B050"/>
              </a:buClr>
              <a:buSzPct val="75000"/>
            </a:pPr>
            <a:r>
              <a:rPr lang="en-GB" sz="1690" dirty="0" smtClean="0"/>
              <a:t>Cyber Bullying is common in the outside world, emails, texts, Facebook comments, tweets etc., it is very easy to get and use IT for these purposes. There are news articles all the time that pick up on these. Policies within  businesses are written to limit this down, when someone prosecutes, a  company can become involved if it happens in the workplace and is not dealt with. The workplace is a hotbed of tensions, of personalities and potential problems. It is in the companies best interest to reduce down their involvement in this.</a:t>
            </a:r>
          </a:p>
          <a:p>
            <a:pPr marL="255588" indent="-255588">
              <a:spcAft>
                <a:spcPts val="0"/>
              </a:spcAft>
              <a:buClr>
                <a:srgbClr val="00B050"/>
              </a:buClr>
              <a:buSzPct val="75000"/>
            </a:pPr>
            <a:r>
              <a:rPr lang="en-GB" sz="1690" dirty="0" smtClean="0"/>
              <a:t>Monitoring is the simplest ICT method, all emails and stored, all internet activity monitored,  audit trails and network logs will track all internet activity that goes through the system. Company phones and conversations with clients, customers and suppliers are recorded etc. this constant monitoring and pervasive tagging may seem over the top but it works, staff who are afraid of getting caught will limit their activities. </a:t>
            </a:r>
          </a:p>
          <a:p>
            <a:pPr marL="255588" indent="-255588">
              <a:spcAft>
                <a:spcPts val="0"/>
              </a:spcAft>
              <a:buClr>
                <a:srgbClr val="00B050"/>
              </a:buClr>
              <a:buSzPct val="75000"/>
            </a:pPr>
            <a:r>
              <a:rPr lang="en-GB" sz="1690" dirty="0" smtClean="0"/>
              <a:t>Click </a:t>
            </a:r>
            <a:r>
              <a:rPr lang="en-GB" sz="1690" dirty="0" smtClean="0">
                <a:hlinkClick r:id="rId3"/>
              </a:rPr>
              <a:t>here </a:t>
            </a:r>
            <a:r>
              <a:rPr lang="en-GB" sz="1690" dirty="0" smtClean="0"/>
              <a:t>and </a:t>
            </a:r>
            <a:r>
              <a:rPr lang="en-GB" sz="1690" dirty="0" smtClean="0">
                <a:hlinkClick r:id="rId4"/>
              </a:rPr>
              <a:t>here </a:t>
            </a:r>
            <a:r>
              <a:rPr lang="en-GB" sz="1690" dirty="0" smtClean="0"/>
              <a:t>for examples of how cyber bullying can affect the reputation and finances of a company.</a:t>
            </a:r>
          </a:p>
          <a:p>
            <a:pPr marL="0" indent="0">
              <a:spcAft>
                <a:spcPts val="0"/>
              </a:spcAft>
              <a:buClr>
                <a:srgbClr val="00B050"/>
              </a:buClr>
              <a:buSzPct val="75000"/>
              <a:buNone/>
            </a:pPr>
            <a:r>
              <a:rPr lang="en-GB" sz="1690" b="1" dirty="0" smtClean="0">
                <a:solidFill>
                  <a:srgbClr val="FF0000"/>
                </a:solidFill>
              </a:rPr>
              <a:t>Task 21 – </a:t>
            </a:r>
            <a:r>
              <a:rPr lang="en-GB" sz="1690" dirty="0" smtClean="0">
                <a:solidFill>
                  <a:srgbClr val="FF0000"/>
                </a:solidFill>
              </a:rPr>
              <a:t>Using 2 different business models and the </a:t>
            </a:r>
            <a:r>
              <a:rPr lang="en-GB" sz="1690" dirty="0">
                <a:solidFill>
                  <a:srgbClr val="FF0000"/>
                </a:solidFill>
                <a:hlinkClick r:id="rId5" action="ppaction://hlinkfile"/>
              </a:rPr>
              <a:t>Report Template</a:t>
            </a:r>
            <a:r>
              <a:rPr lang="en-GB" sz="1690" dirty="0" smtClean="0">
                <a:solidFill>
                  <a:srgbClr val="FF0000"/>
                </a:solidFill>
              </a:rPr>
              <a:t>, define the Companies Policy on </a:t>
            </a:r>
            <a:r>
              <a:rPr lang="en-GB" sz="1690" b="1" dirty="0" smtClean="0">
                <a:solidFill>
                  <a:srgbClr val="FF0000"/>
                </a:solidFill>
              </a:rPr>
              <a:t>Cyber Bullying and tracking </a:t>
            </a:r>
            <a:r>
              <a:rPr lang="en-GB" sz="1690" dirty="0" smtClean="0">
                <a:solidFill>
                  <a:srgbClr val="FF0000"/>
                </a:solidFill>
              </a:rPr>
              <a:t> procedures.</a:t>
            </a:r>
          </a:p>
        </p:txBody>
      </p:sp>
      <p:graphicFrame>
        <p:nvGraphicFramePr>
          <p:cNvPr id="5" name="Table 4"/>
          <p:cNvGraphicFramePr>
            <a:graphicFrameLocks noGrp="1"/>
          </p:cNvGraphicFramePr>
          <p:nvPr>
            <p:extLst>
              <p:ext uri="{D42A27DB-BD31-4B8C-83A1-F6EECF244321}">
                <p14:modId xmlns:p14="http://schemas.microsoft.com/office/powerpoint/2010/main" val="2145843076"/>
              </p:ext>
            </p:extLst>
          </p:nvPr>
        </p:nvGraphicFramePr>
        <p:xfrm>
          <a:off x="251520" y="5998800"/>
          <a:ext cx="6805068" cy="670560"/>
        </p:xfrm>
        <a:graphic>
          <a:graphicData uri="http://schemas.openxmlformats.org/drawingml/2006/table">
            <a:tbl>
              <a:tblPr firstRow="1" bandRow="1">
                <a:tableStyleId>{5C22544A-7EE6-4342-B048-85BDC9FD1C3A}</a:tableStyleId>
              </a:tblPr>
              <a:tblGrid>
                <a:gridCol w="1730102"/>
                <a:gridCol w="1730102"/>
                <a:gridCol w="1672432"/>
                <a:gridCol w="1672432"/>
              </a:tblGrid>
              <a:tr h="273527">
                <a:tc gridSpan="2">
                  <a:txBody>
                    <a:bodyPr/>
                    <a:lstStyle/>
                    <a:p>
                      <a:pPr algn="ctr"/>
                      <a:r>
                        <a:rPr lang="en-GB" sz="1600" dirty="0" smtClean="0">
                          <a:latin typeface="Arial" panose="020B0604020202020204" pitchFamily="34" charset="0"/>
                          <a:cs typeface="Arial" panose="020B0604020202020204" pitchFamily="34" charset="0"/>
                        </a:rPr>
                        <a:t>Cyber bullying</a:t>
                      </a:r>
                      <a:endParaRPr lang="en-GB" sz="1600" dirty="0">
                        <a:latin typeface="Arial" panose="020B0604020202020204" pitchFamily="34" charset="0"/>
                        <a:cs typeface="Arial" panose="020B0604020202020204" pitchFamily="34" charset="0"/>
                      </a:endParaRPr>
                    </a:p>
                  </a:txBody>
                  <a:tcPr/>
                </a:tc>
                <a:tc hMerge="1">
                  <a:txBody>
                    <a:bodyPr/>
                    <a:lstStyle/>
                    <a:p>
                      <a:endParaRPr lang="en-GB"/>
                    </a:p>
                  </a:txBody>
                  <a:tcPr/>
                </a:tc>
                <a:tc gridSpan="2">
                  <a:txBody>
                    <a:bodyPr/>
                    <a:lstStyle/>
                    <a:p>
                      <a:pPr algn="ctr"/>
                      <a:r>
                        <a:rPr lang="en-GB" sz="1600" dirty="0" smtClean="0">
                          <a:latin typeface="Arial" panose="020B0604020202020204" pitchFamily="34" charset="0"/>
                          <a:cs typeface="Arial" panose="020B0604020202020204" pitchFamily="34" charset="0"/>
                        </a:rPr>
                        <a:t>Activity Tracking</a:t>
                      </a:r>
                      <a:endParaRPr lang="en-GB" sz="1600" dirty="0">
                        <a:latin typeface="Arial" panose="020B0604020202020204" pitchFamily="34" charset="0"/>
                        <a:cs typeface="Arial" panose="020B0604020202020204" pitchFamily="34" charset="0"/>
                      </a:endParaRPr>
                    </a:p>
                  </a:txBody>
                  <a:tcPr/>
                </a:tc>
                <a:tc hMerge="1">
                  <a:txBody>
                    <a:bodyPr/>
                    <a:lstStyle/>
                    <a:p>
                      <a:endParaRPr lang="en-GB"/>
                    </a:p>
                  </a:txBody>
                  <a:tcPr/>
                </a:tc>
              </a:tr>
              <a:tr h="302537">
                <a:tc>
                  <a:txBody>
                    <a:bodyPr/>
                    <a:lstStyle/>
                    <a:p>
                      <a:pPr algn="ctr"/>
                      <a:r>
                        <a:rPr lang="en-GB" sz="1600" b="0" dirty="0" smtClean="0">
                          <a:latin typeface="Arial" panose="020B0604020202020204" pitchFamily="34" charset="0"/>
                          <a:cs typeface="Arial" panose="020B0604020202020204" pitchFamily="34" charset="0"/>
                        </a:rPr>
                        <a:t>Business 1</a:t>
                      </a:r>
                      <a:endParaRPr lang="en-GB" sz="1600" b="0" dirty="0">
                        <a:latin typeface="Arial" panose="020B0604020202020204" pitchFamily="34" charset="0"/>
                        <a:cs typeface="Arial" panose="020B0604020202020204" pitchFamily="34" charset="0"/>
                      </a:endParaRPr>
                    </a:p>
                  </a:txBody>
                  <a:tcPr/>
                </a:tc>
                <a:tc>
                  <a:txBody>
                    <a:bodyPr/>
                    <a:lstStyle/>
                    <a:p>
                      <a:pPr algn="ctr"/>
                      <a:r>
                        <a:rPr lang="en-GB" sz="1600" b="0" dirty="0" smtClean="0">
                          <a:latin typeface="Arial" panose="020B0604020202020204" pitchFamily="34" charset="0"/>
                          <a:cs typeface="Arial" panose="020B0604020202020204" pitchFamily="34" charset="0"/>
                        </a:rPr>
                        <a:t>Business 2</a:t>
                      </a:r>
                      <a:endParaRPr lang="en-GB" sz="1600" b="0" dirty="0">
                        <a:latin typeface="Arial" panose="020B0604020202020204" pitchFamily="34" charset="0"/>
                        <a:cs typeface="Arial" panose="020B0604020202020204" pitchFamily="34" charset="0"/>
                      </a:endParaRPr>
                    </a:p>
                  </a:txBody>
                  <a:tcPr/>
                </a:tc>
                <a:tc>
                  <a:txBody>
                    <a:bodyPr/>
                    <a:lstStyle/>
                    <a:p>
                      <a:pPr algn="ctr"/>
                      <a:r>
                        <a:rPr lang="en-GB" sz="1600" b="0" dirty="0" smtClean="0">
                          <a:latin typeface="Arial" panose="020B0604020202020204" pitchFamily="34" charset="0"/>
                          <a:cs typeface="Arial" panose="020B0604020202020204" pitchFamily="34" charset="0"/>
                        </a:rPr>
                        <a:t>Business 1</a:t>
                      </a:r>
                      <a:endParaRPr lang="en-GB" sz="1600" b="0" dirty="0">
                        <a:latin typeface="Arial" panose="020B0604020202020204" pitchFamily="34" charset="0"/>
                        <a:cs typeface="Arial" panose="020B0604020202020204" pitchFamily="34" charset="0"/>
                      </a:endParaRPr>
                    </a:p>
                  </a:txBody>
                  <a:tcPr/>
                </a:tc>
                <a:tc>
                  <a:txBody>
                    <a:bodyPr/>
                    <a:lstStyle/>
                    <a:p>
                      <a:pPr algn="ctr"/>
                      <a:r>
                        <a:rPr lang="en-GB" sz="1600" b="0" dirty="0" smtClean="0">
                          <a:latin typeface="Arial" panose="020B0604020202020204" pitchFamily="34" charset="0"/>
                          <a:cs typeface="Arial" panose="020B0604020202020204" pitchFamily="34" charset="0"/>
                        </a:rPr>
                        <a:t>Business 2</a:t>
                      </a:r>
                      <a:endParaRPr lang="en-GB" sz="1600" b="0" dirty="0">
                        <a:latin typeface="Arial" panose="020B0604020202020204" pitchFamily="34" charset="0"/>
                        <a:cs typeface="Arial" panose="020B0604020202020204" pitchFamily="34" charset="0"/>
                      </a:endParaRPr>
                    </a:p>
                  </a:txBody>
                  <a:tcPr/>
                </a:tc>
              </a:tr>
            </a:tbl>
          </a:graphicData>
        </a:graphic>
      </p:graphicFrame>
      <p:sp>
        <p:nvSpPr>
          <p:cNvPr id="8" name="Title 2"/>
          <p:cNvSpPr>
            <a:spLocks noGrp="1"/>
          </p:cNvSpPr>
          <p:nvPr>
            <p:ph type="title"/>
          </p:nvPr>
        </p:nvSpPr>
        <p:spPr>
          <a:xfrm>
            <a:off x="70266" y="72008"/>
            <a:ext cx="8859452" cy="548680"/>
          </a:xfrm>
        </p:spPr>
        <p:txBody>
          <a:bodyPr>
            <a:noAutofit/>
          </a:bodyPr>
          <a:lstStyle/>
          <a:p>
            <a:r>
              <a:rPr lang="en-GB" sz="4000" dirty="0" smtClean="0"/>
              <a:t>6.5 - </a:t>
            </a:r>
            <a:r>
              <a:rPr lang="en-GB" sz="4000" dirty="0"/>
              <a:t>Protection </a:t>
            </a:r>
            <a:r>
              <a:rPr lang="en-GB" sz="4000" dirty="0" smtClean="0"/>
              <a:t>Measures – Policies</a:t>
            </a:r>
            <a:endParaRPr lang="en-GB" sz="4000" dirty="0"/>
          </a:p>
        </p:txBody>
      </p:sp>
      <p:graphicFrame>
        <p:nvGraphicFramePr>
          <p:cNvPr id="9" name="Table 8"/>
          <p:cNvGraphicFramePr>
            <a:graphicFrameLocks noGrp="1"/>
          </p:cNvGraphicFramePr>
          <p:nvPr>
            <p:extLst>
              <p:ext uri="{D42A27DB-BD31-4B8C-83A1-F6EECF244321}">
                <p14:modId xmlns:p14="http://schemas.microsoft.com/office/powerpoint/2010/main" val="2011843222"/>
              </p:ext>
            </p:extLst>
          </p:nvPr>
        </p:nvGraphicFramePr>
        <p:xfrm>
          <a:off x="7128594" y="1052736"/>
          <a:ext cx="1691878" cy="55446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17881">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26735">
                <a:tc>
                  <a:txBody>
                    <a:bodyPr/>
                    <a:lstStyle/>
                    <a:p>
                      <a:pPr marL="177800" indent="-177800" algn="l">
                        <a:spcAft>
                          <a:spcPts val="600"/>
                        </a:spcAft>
                        <a:buFontTx/>
                        <a:buBlip>
                          <a:blip r:embed="rId6"/>
                        </a:buBlip>
                      </a:pPr>
                      <a:r>
                        <a:rPr lang="en-US" sz="1440" baseline="0" dirty="0" smtClean="0">
                          <a:solidFill>
                            <a:srgbClr val="FF0000"/>
                          </a:solidFill>
                          <a:effectLst/>
                          <a:latin typeface="Arial" pitchFamily="34" charset="0"/>
                          <a:ea typeface="Times New Roman"/>
                          <a:cs typeface="Arial" pitchFamily="34" charset="0"/>
                        </a:rPr>
                        <a:t>Why does the school block Facebook and YouTube</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6"/>
                        </a:buBlip>
                      </a:pPr>
                      <a:r>
                        <a:rPr lang="en-GB" sz="1440" baseline="0" dirty="0" smtClean="0">
                          <a:solidFill>
                            <a:schemeClr val="tx1"/>
                          </a:solidFill>
                          <a:effectLst/>
                          <a:latin typeface="Arial" pitchFamily="34" charset="0"/>
                          <a:ea typeface="Times New Roman"/>
                          <a:cs typeface="Arial" pitchFamily="34" charset="0"/>
                        </a:rPr>
                        <a:t>What are the dangers with memory sticks</a:t>
                      </a:r>
                    </a:p>
                    <a:p>
                      <a:pPr marL="177800" indent="-177800" algn="l">
                        <a:spcAft>
                          <a:spcPts val="600"/>
                        </a:spcAft>
                        <a:buFontTx/>
                        <a:buBlip>
                          <a:blip r:embed="rId6"/>
                        </a:buBlip>
                      </a:pPr>
                      <a:r>
                        <a:rPr lang="en-GB" sz="1440" baseline="0" dirty="0" smtClean="0">
                          <a:solidFill>
                            <a:srgbClr val="FF0000"/>
                          </a:solidFill>
                          <a:effectLst/>
                          <a:latin typeface="Arial" pitchFamily="34" charset="0"/>
                          <a:ea typeface="Times New Roman"/>
                          <a:cs typeface="Arial" pitchFamily="34" charset="0"/>
                        </a:rPr>
                        <a:t>The login procedure on your computer</a:t>
                      </a:r>
                    </a:p>
                    <a:p>
                      <a:pPr marL="177800" indent="-177800" algn="l">
                        <a:spcAft>
                          <a:spcPts val="600"/>
                        </a:spcAft>
                        <a:buFontTx/>
                        <a:buBlip>
                          <a:blip r:embed="rId6"/>
                        </a:buBlip>
                      </a:pPr>
                      <a:r>
                        <a:rPr lang="en-GB" sz="1440" baseline="0" dirty="0" smtClean="0">
                          <a:solidFill>
                            <a:schemeClr val="tx1"/>
                          </a:solidFill>
                          <a:effectLst/>
                          <a:latin typeface="Arial" pitchFamily="34" charset="0"/>
                          <a:ea typeface="Times New Roman"/>
                          <a:cs typeface="Arial" pitchFamily="34" charset="0"/>
                        </a:rPr>
                        <a:t>How often you change your personal passwords</a:t>
                      </a:r>
                    </a:p>
                    <a:p>
                      <a:pPr marL="177800" indent="-177800" algn="l">
                        <a:spcAft>
                          <a:spcPts val="600"/>
                        </a:spcAft>
                        <a:buFontTx/>
                        <a:buBlip>
                          <a:blip r:embed="rId6"/>
                        </a:buBlip>
                      </a:pPr>
                      <a:r>
                        <a:rPr lang="en-GB" sz="1440" baseline="0" dirty="0" smtClean="0">
                          <a:solidFill>
                            <a:srgbClr val="FF0000"/>
                          </a:solidFill>
                          <a:effectLst/>
                          <a:latin typeface="Arial" pitchFamily="34" charset="0"/>
                          <a:ea typeface="Times New Roman"/>
                          <a:cs typeface="Arial" pitchFamily="34" charset="0"/>
                        </a:rPr>
                        <a:t>The page on the wall by the door is there for</a:t>
                      </a:r>
                    </a:p>
                    <a:p>
                      <a:pPr marL="177800" indent="-177800" algn="l">
                        <a:spcAft>
                          <a:spcPts val="600"/>
                        </a:spcAft>
                        <a:buFontTx/>
                        <a:buBlip>
                          <a:blip r:embed="rId6"/>
                        </a:buBlip>
                      </a:pPr>
                      <a:r>
                        <a:rPr lang="en-US" sz="1440" baseline="0" dirty="0" smtClean="0">
                          <a:solidFill>
                            <a:schemeClr val="tx1"/>
                          </a:solidFill>
                          <a:effectLst/>
                          <a:latin typeface="Arial" pitchFamily="34" charset="0"/>
                          <a:ea typeface="Times New Roman"/>
                          <a:cs typeface="Arial" pitchFamily="34" charset="0"/>
                        </a:rPr>
                        <a:t>How many people in the school know your password.</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0" name="Picture 9" descr="Think About"/>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164288" y="1131370"/>
            <a:ext cx="1584176" cy="3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8903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0701" y="1052736"/>
            <a:ext cx="6805885" cy="4824413"/>
          </a:xfrm>
        </p:spPr>
        <p:txBody>
          <a:bodyPr>
            <a:noAutofit/>
          </a:bodyPr>
          <a:lstStyle/>
          <a:p>
            <a:pPr marL="255588" indent="-255588">
              <a:spcAft>
                <a:spcPts val="0"/>
              </a:spcAft>
              <a:buClr>
                <a:srgbClr val="00B050"/>
              </a:buClr>
              <a:buSzPct val="75000"/>
            </a:pPr>
            <a:r>
              <a:rPr lang="en-GB" sz="1610" dirty="0" smtClean="0"/>
              <a:t>Within  every company there is sensitive information, staff details, customer details, reports, staff reviews, medical information and other information that needs to be protected under the Data protection Act. This is a given, information needs protecting but sometime sit also needs to be seen and not changed. Access privileges are set on two levels, staff rights of access and file rights of access.</a:t>
            </a:r>
          </a:p>
          <a:p>
            <a:pPr marL="255588" indent="-255588">
              <a:spcAft>
                <a:spcPts val="0"/>
              </a:spcAft>
              <a:buClr>
                <a:srgbClr val="00B050"/>
              </a:buClr>
              <a:buSzPct val="75000"/>
            </a:pPr>
            <a:r>
              <a:rPr lang="en-GB" sz="1610" dirty="0" smtClean="0"/>
              <a:t>For staff, limiting down folders, hiding information, storing things in different locations etc</a:t>
            </a:r>
            <a:r>
              <a:rPr lang="en-GB" sz="1610" dirty="0"/>
              <a:t>.</a:t>
            </a:r>
            <a:r>
              <a:rPr lang="en-GB" sz="1610" dirty="0" smtClean="0"/>
              <a:t> this makes it more difficult to illegally or accidentally access, giving staff access privileges such as read rights, copy rights, and delete rights set the network controls on how those files are seen and read. For instance the network manager can see everything because they need to set the rights but is bound by a code of confidentiality, a standard office worker can see some customer information but only through granted access as related to their job. Abusing this privilege or attempting to access materials above their pay grade is considered a breach of the Computer Misuse Act.</a:t>
            </a:r>
          </a:p>
          <a:p>
            <a:pPr marL="255588" indent="-255588">
              <a:spcAft>
                <a:spcPts val="0"/>
              </a:spcAft>
              <a:buClr>
                <a:srgbClr val="00B050"/>
              </a:buClr>
              <a:buSzPct val="75000"/>
            </a:pPr>
            <a:r>
              <a:rPr lang="en-GB" sz="1610" dirty="0" smtClean="0"/>
              <a:t>Click </a:t>
            </a:r>
            <a:r>
              <a:rPr lang="en-GB" sz="1610" dirty="0" smtClean="0">
                <a:hlinkClick r:id="rId3"/>
              </a:rPr>
              <a:t>here </a:t>
            </a:r>
            <a:r>
              <a:rPr lang="en-GB" sz="1610" dirty="0" smtClean="0"/>
              <a:t>and </a:t>
            </a:r>
            <a:r>
              <a:rPr lang="en-GB" sz="1610" dirty="0" smtClean="0">
                <a:hlinkClick r:id="rId4"/>
              </a:rPr>
              <a:t>here </a:t>
            </a:r>
            <a:r>
              <a:rPr lang="en-GB" sz="1610" dirty="0" smtClean="0"/>
              <a:t>for examples of how abusing </a:t>
            </a:r>
            <a:r>
              <a:rPr lang="en-GB" sz="1610" b="1" dirty="0" smtClean="0"/>
              <a:t>access privileges</a:t>
            </a:r>
            <a:r>
              <a:rPr lang="en-GB" sz="1610" dirty="0" smtClean="0"/>
              <a:t> can affect the reputation and finances of a company.</a:t>
            </a:r>
          </a:p>
          <a:p>
            <a:pPr marL="0" indent="0">
              <a:spcAft>
                <a:spcPts val="0"/>
              </a:spcAft>
              <a:buClr>
                <a:srgbClr val="00B050"/>
              </a:buClr>
              <a:buSzPct val="75000"/>
              <a:buNone/>
            </a:pPr>
            <a:r>
              <a:rPr lang="en-GB" sz="1610" b="1" dirty="0" smtClean="0">
                <a:solidFill>
                  <a:srgbClr val="FF0000"/>
                </a:solidFill>
              </a:rPr>
              <a:t>Task 22 – </a:t>
            </a:r>
            <a:r>
              <a:rPr lang="en-GB" sz="1610" dirty="0" smtClean="0">
                <a:solidFill>
                  <a:srgbClr val="FF0000"/>
                </a:solidFill>
              </a:rPr>
              <a:t>Using 2 different business models and the </a:t>
            </a:r>
            <a:r>
              <a:rPr lang="en-GB" sz="1610" dirty="0">
                <a:solidFill>
                  <a:srgbClr val="FF0000"/>
                </a:solidFill>
                <a:hlinkClick r:id="rId5" action="ppaction://hlinkfile"/>
              </a:rPr>
              <a:t>Report Template</a:t>
            </a:r>
            <a:r>
              <a:rPr lang="en-GB" sz="1610" dirty="0" smtClean="0">
                <a:solidFill>
                  <a:srgbClr val="FF0000"/>
                </a:solidFill>
              </a:rPr>
              <a:t>, define the Companies Policy on </a:t>
            </a:r>
            <a:r>
              <a:rPr lang="en-GB" sz="1610" b="1" dirty="0" smtClean="0">
                <a:solidFill>
                  <a:srgbClr val="FF0000"/>
                </a:solidFill>
              </a:rPr>
              <a:t>Access Privileges</a:t>
            </a:r>
            <a:r>
              <a:rPr lang="en-GB" sz="1610" dirty="0" smtClean="0">
                <a:solidFill>
                  <a:srgbClr val="FF0000"/>
                </a:solidFill>
              </a:rPr>
              <a:t> procedures.</a:t>
            </a:r>
          </a:p>
        </p:txBody>
      </p:sp>
      <p:graphicFrame>
        <p:nvGraphicFramePr>
          <p:cNvPr id="5" name="Table 4"/>
          <p:cNvGraphicFramePr>
            <a:graphicFrameLocks noGrp="1"/>
          </p:cNvGraphicFramePr>
          <p:nvPr>
            <p:extLst>
              <p:ext uri="{D42A27DB-BD31-4B8C-83A1-F6EECF244321}">
                <p14:modId xmlns:p14="http://schemas.microsoft.com/office/powerpoint/2010/main" val="3312100437"/>
              </p:ext>
            </p:extLst>
          </p:nvPr>
        </p:nvGraphicFramePr>
        <p:xfrm>
          <a:off x="287214" y="5998800"/>
          <a:ext cx="6769372" cy="670560"/>
        </p:xfrm>
        <a:graphic>
          <a:graphicData uri="http://schemas.openxmlformats.org/drawingml/2006/table">
            <a:tbl>
              <a:tblPr firstRow="1" bandRow="1">
                <a:tableStyleId>{5C22544A-7EE6-4342-B048-85BDC9FD1C3A}</a:tableStyleId>
              </a:tblPr>
              <a:tblGrid>
                <a:gridCol w="3384686"/>
                <a:gridCol w="3384686"/>
              </a:tblGrid>
              <a:tr h="239336">
                <a:tc gridSpan="2">
                  <a:txBody>
                    <a:bodyPr/>
                    <a:lstStyle/>
                    <a:p>
                      <a:pPr algn="ctr"/>
                      <a:r>
                        <a:rPr lang="en-GB" sz="1600" dirty="0" smtClean="0"/>
                        <a:t>Access Privileges</a:t>
                      </a:r>
                      <a:endParaRPr lang="en-GB" sz="1600" dirty="0"/>
                    </a:p>
                  </a:txBody>
                  <a:tcPr/>
                </a:tc>
                <a:tc hMerge="1">
                  <a:txBody>
                    <a:bodyPr/>
                    <a:lstStyle/>
                    <a:p>
                      <a:endParaRPr lang="en-GB"/>
                    </a:p>
                  </a:txBody>
                  <a:tcPr/>
                </a:tc>
              </a:tr>
              <a:tr h="264720">
                <a:tc>
                  <a:txBody>
                    <a:bodyPr/>
                    <a:lstStyle/>
                    <a:p>
                      <a:pPr algn="ctr"/>
                      <a:r>
                        <a:rPr lang="en-GB" sz="1600" b="0" dirty="0" smtClean="0"/>
                        <a:t>Business 1</a:t>
                      </a:r>
                      <a:endParaRPr lang="en-GB" sz="1600" b="0" dirty="0"/>
                    </a:p>
                  </a:txBody>
                  <a:tcPr/>
                </a:tc>
                <a:tc>
                  <a:txBody>
                    <a:bodyPr/>
                    <a:lstStyle/>
                    <a:p>
                      <a:pPr algn="ctr"/>
                      <a:r>
                        <a:rPr lang="en-GB" sz="1600" b="0" dirty="0" smtClean="0"/>
                        <a:t>Business 2</a:t>
                      </a:r>
                      <a:endParaRPr lang="en-GB" sz="1600" b="0" dirty="0"/>
                    </a:p>
                  </a:txBody>
                  <a:tcPr/>
                </a:tc>
              </a:tr>
            </a:tbl>
          </a:graphicData>
        </a:graphic>
      </p:graphicFrame>
      <p:sp>
        <p:nvSpPr>
          <p:cNvPr id="8" name="Title 2"/>
          <p:cNvSpPr>
            <a:spLocks noGrp="1"/>
          </p:cNvSpPr>
          <p:nvPr>
            <p:ph type="title"/>
          </p:nvPr>
        </p:nvSpPr>
        <p:spPr>
          <a:xfrm>
            <a:off x="70266" y="72008"/>
            <a:ext cx="8859452" cy="548680"/>
          </a:xfrm>
        </p:spPr>
        <p:txBody>
          <a:bodyPr>
            <a:noAutofit/>
          </a:bodyPr>
          <a:lstStyle/>
          <a:p>
            <a:r>
              <a:rPr lang="en-GB" sz="4000" dirty="0" smtClean="0"/>
              <a:t>6.5 - </a:t>
            </a:r>
            <a:r>
              <a:rPr lang="en-GB" sz="4000" dirty="0"/>
              <a:t>Protection </a:t>
            </a:r>
            <a:r>
              <a:rPr lang="en-GB" sz="4000" dirty="0" smtClean="0"/>
              <a:t>Measures – Policies</a:t>
            </a:r>
            <a:endParaRPr lang="en-GB" sz="4000" dirty="0"/>
          </a:p>
        </p:txBody>
      </p:sp>
      <p:graphicFrame>
        <p:nvGraphicFramePr>
          <p:cNvPr id="9" name="Table 8"/>
          <p:cNvGraphicFramePr>
            <a:graphicFrameLocks noGrp="1"/>
          </p:cNvGraphicFramePr>
          <p:nvPr>
            <p:extLst>
              <p:ext uri="{D42A27DB-BD31-4B8C-83A1-F6EECF244321}">
                <p14:modId xmlns:p14="http://schemas.microsoft.com/office/powerpoint/2010/main" val="2011843222"/>
              </p:ext>
            </p:extLst>
          </p:nvPr>
        </p:nvGraphicFramePr>
        <p:xfrm>
          <a:off x="7128594" y="1052736"/>
          <a:ext cx="1691878" cy="55446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17881">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26735">
                <a:tc>
                  <a:txBody>
                    <a:bodyPr/>
                    <a:lstStyle/>
                    <a:p>
                      <a:pPr marL="177800" indent="-177800" algn="l">
                        <a:spcAft>
                          <a:spcPts val="600"/>
                        </a:spcAft>
                        <a:buFontTx/>
                        <a:buBlip>
                          <a:blip r:embed="rId6"/>
                        </a:buBlip>
                      </a:pPr>
                      <a:r>
                        <a:rPr lang="en-US" sz="1440" baseline="0" dirty="0" smtClean="0">
                          <a:solidFill>
                            <a:srgbClr val="FF0000"/>
                          </a:solidFill>
                          <a:effectLst/>
                          <a:latin typeface="Arial" pitchFamily="34" charset="0"/>
                          <a:ea typeface="Times New Roman"/>
                          <a:cs typeface="Arial" pitchFamily="34" charset="0"/>
                        </a:rPr>
                        <a:t>Why does the school block Facebook and YouTube</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6"/>
                        </a:buBlip>
                      </a:pPr>
                      <a:r>
                        <a:rPr lang="en-GB" sz="1440" baseline="0" dirty="0" smtClean="0">
                          <a:solidFill>
                            <a:schemeClr val="tx1"/>
                          </a:solidFill>
                          <a:effectLst/>
                          <a:latin typeface="Arial" pitchFamily="34" charset="0"/>
                          <a:ea typeface="Times New Roman"/>
                          <a:cs typeface="Arial" pitchFamily="34" charset="0"/>
                        </a:rPr>
                        <a:t>What are the dangers with memory sticks</a:t>
                      </a:r>
                    </a:p>
                    <a:p>
                      <a:pPr marL="177800" indent="-177800" algn="l">
                        <a:spcAft>
                          <a:spcPts val="600"/>
                        </a:spcAft>
                        <a:buFontTx/>
                        <a:buBlip>
                          <a:blip r:embed="rId6"/>
                        </a:buBlip>
                      </a:pPr>
                      <a:r>
                        <a:rPr lang="en-GB" sz="1440" baseline="0" dirty="0" smtClean="0">
                          <a:solidFill>
                            <a:srgbClr val="FF0000"/>
                          </a:solidFill>
                          <a:effectLst/>
                          <a:latin typeface="Arial" pitchFamily="34" charset="0"/>
                          <a:ea typeface="Times New Roman"/>
                          <a:cs typeface="Arial" pitchFamily="34" charset="0"/>
                        </a:rPr>
                        <a:t>The login procedure on your computer</a:t>
                      </a:r>
                    </a:p>
                    <a:p>
                      <a:pPr marL="177800" indent="-177800" algn="l">
                        <a:spcAft>
                          <a:spcPts val="600"/>
                        </a:spcAft>
                        <a:buFontTx/>
                        <a:buBlip>
                          <a:blip r:embed="rId6"/>
                        </a:buBlip>
                      </a:pPr>
                      <a:r>
                        <a:rPr lang="en-GB" sz="1440" baseline="0" dirty="0" smtClean="0">
                          <a:solidFill>
                            <a:schemeClr val="tx1"/>
                          </a:solidFill>
                          <a:effectLst/>
                          <a:latin typeface="Arial" pitchFamily="34" charset="0"/>
                          <a:ea typeface="Times New Roman"/>
                          <a:cs typeface="Arial" pitchFamily="34" charset="0"/>
                        </a:rPr>
                        <a:t>How often you change your personal passwords</a:t>
                      </a:r>
                    </a:p>
                    <a:p>
                      <a:pPr marL="177800" indent="-177800" algn="l">
                        <a:spcAft>
                          <a:spcPts val="600"/>
                        </a:spcAft>
                        <a:buFontTx/>
                        <a:buBlip>
                          <a:blip r:embed="rId6"/>
                        </a:buBlip>
                      </a:pPr>
                      <a:r>
                        <a:rPr lang="en-GB" sz="1440" baseline="0" dirty="0" smtClean="0">
                          <a:solidFill>
                            <a:srgbClr val="FF0000"/>
                          </a:solidFill>
                          <a:effectLst/>
                          <a:latin typeface="Arial" pitchFamily="34" charset="0"/>
                          <a:ea typeface="Times New Roman"/>
                          <a:cs typeface="Arial" pitchFamily="34" charset="0"/>
                        </a:rPr>
                        <a:t>The page on the wall by the door is there for</a:t>
                      </a:r>
                    </a:p>
                    <a:p>
                      <a:pPr marL="177800" indent="-177800" algn="l">
                        <a:spcAft>
                          <a:spcPts val="600"/>
                        </a:spcAft>
                        <a:buFontTx/>
                        <a:buBlip>
                          <a:blip r:embed="rId6"/>
                        </a:buBlip>
                      </a:pPr>
                      <a:r>
                        <a:rPr lang="en-US" sz="1440" baseline="0" dirty="0" smtClean="0">
                          <a:solidFill>
                            <a:schemeClr val="tx1"/>
                          </a:solidFill>
                          <a:effectLst/>
                          <a:latin typeface="Arial" pitchFamily="34" charset="0"/>
                          <a:ea typeface="Times New Roman"/>
                          <a:cs typeface="Arial" pitchFamily="34" charset="0"/>
                        </a:rPr>
                        <a:t>How many people in the school know your password.</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0" name="Picture 9" descr="Think About"/>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164288" y="1131370"/>
            <a:ext cx="1584176" cy="3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7335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0701" y="1052859"/>
            <a:ext cx="6841579" cy="4824413"/>
          </a:xfrm>
        </p:spPr>
        <p:txBody>
          <a:bodyPr>
            <a:noAutofit/>
          </a:bodyPr>
          <a:lstStyle/>
          <a:p>
            <a:pPr marL="255588" indent="-255588">
              <a:spcAft>
                <a:spcPts val="0"/>
              </a:spcAft>
              <a:buClr>
                <a:srgbClr val="00B050"/>
              </a:buClr>
              <a:buSzPct val="75000"/>
            </a:pPr>
            <a:r>
              <a:rPr lang="en-GB" sz="1560" dirty="0" smtClean="0"/>
              <a:t>Backups are vital within a company and disaster recovery plans are linked to the levels, depth and location of these backups. To lose a connection for a minute for some companies can be annoying, possibly expensive, to be down for a day can cause a serious drop in profitability, to be down for a week will break a lot of companies. This is why businesses draw up a disaster recovery plan, and why backing up information, hourly, nightly and weekly is vital to this.</a:t>
            </a:r>
          </a:p>
          <a:p>
            <a:pPr marL="255588" indent="-255588">
              <a:spcAft>
                <a:spcPts val="0"/>
              </a:spcAft>
              <a:buClr>
                <a:srgbClr val="00B050"/>
              </a:buClr>
              <a:buSzPct val="75000"/>
            </a:pPr>
            <a:r>
              <a:rPr lang="en-GB" sz="1560" dirty="0" smtClean="0"/>
              <a:t>How fast a company can recover its systems is the key to this, PSN network was down for several days costing the company in the range of $18bn in reputation and compensation, RBS set aside £125m because of its ICT loss in February 2013. The IT disaster recovery plan after the Kobe Earthquake in 1995 was immense, a similar earthquake like March 2011 was less expensive because companies planned for it, had backups, had external sites, had cloud and network storage. For some companies the recovery time was hours.</a:t>
            </a:r>
          </a:p>
          <a:p>
            <a:pPr marL="255588" indent="-255588">
              <a:spcAft>
                <a:spcPts val="0"/>
              </a:spcAft>
              <a:buClr>
                <a:srgbClr val="00B050"/>
              </a:buClr>
              <a:buSzPct val="75000"/>
            </a:pPr>
            <a:r>
              <a:rPr lang="en-GB" sz="1560" dirty="0" smtClean="0"/>
              <a:t>By law, schools backup their files nightly and weekly, keep a backup in a fireproof safe and store a copy of the network off-site. Think of what a large company with a turnover of 100 times a school will need to do.</a:t>
            </a:r>
          </a:p>
          <a:p>
            <a:pPr marL="255588" indent="-255588">
              <a:spcAft>
                <a:spcPts val="0"/>
              </a:spcAft>
              <a:buClr>
                <a:srgbClr val="00B050"/>
              </a:buClr>
              <a:buSzPct val="75000"/>
            </a:pPr>
            <a:r>
              <a:rPr lang="en-GB" sz="1560" dirty="0" smtClean="0"/>
              <a:t>Click </a:t>
            </a:r>
            <a:r>
              <a:rPr lang="en-GB" sz="1560" dirty="0" smtClean="0">
                <a:hlinkClick r:id="rId3"/>
              </a:rPr>
              <a:t>here </a:t>
            </a:r>
            <a:r>
              <a:rPr lang="en-GB" sz="1560" dirty="0" smtClean="0"/>
              <a:t>and </a:t>
            </a:r>
            <a:r>
              <a:rPr lang="en-GB" sz="1560" dirty="0" smtClean="0">
                <a:hlinkClick r:id="rId4"/>
              </a:rPr>
              <a:t>here </a:t>
            </a:r>
            <a:r>
              <a:rPr lang="en-GB" sz="1560" dirty="0" smtClean="0"/>
              <a:t>for examples of how abusing </a:t>
            </a:r>
            <a:r>
              <a:rPr lang="en-GB" sz="1560" b="1" dirty="0" smtClean="0"/>
              <a:t>Backup and Disaster Recovery</a:t>
            </a:r>
            <a:r>
              <a:rPr lang="en-GB" sz="1560" dirty="0" smtClean="0"/>
              <a:t> can affect the reputation and finances of a company.</a:t>
            </a:r>
          </a:p>
          <a:p>
            <a:pPr marL="0" indent="0">
              <a:spcAft>
                <a:spcPts val="0"/>
              </a:spcAft>
              <a:buClr>
                <a:srgbClr val="00B050"/>
              </a:buClr>
              <a:buSzPct val="75000"/>
              <a:buNone/>
            </a:pPr>
            <a:r>
              <a:rPr lang="en-GB" sz="1560" b="1" dirty="0" smtClean="0">
                <a:solidFill>
                  <a:srgbClr val="FF0000"/>
                </a:solidFill>
              </a:rPr>
              <a:t>Task 23 – </a:t>
            </a:r>
            <a:r>
              <a:rPr lang="en-GB" sz="1560" dirty="0" smtClean="0">
                <a:solidFill>
                  <a:srgbClr val="FF0000"/>
                </a:solidFill>
              </a:rPr>
              <a:t>Using 2 different business models and the </a:t>
            </a:r>
            <a:r>
              <a:rPr lang="en-GB" sz="1560" dirty="0">
                <a:solidFill>
                  <a:srgbClr val="FF0000"/>
                </a:solidFill>
                <a:hlinkClick r:id="rId5" action="ppaction://hlinkfile"/>
              </a:rPr>
              <a:t>Report Template</a:t>
            </a:r>
            <a:r>
              <a:rPr lang="en-GB" sz="1560" dirty="0" smtClean="0">
                <a:solidFill>
                  <a:srgbClr val="FF0000"/>
                </a:solidFill>
              </a:rPr>
              <a:t>, define the Companies Policy on </a:t>
            </a:r>
            <a:r>
              <a:rPr lang="en-GB" sz="1560" b="1" dirty="0" smtClean="0">
                <a:solidFill>
                  <a:srgbClr val="FF0000"/>
                </a:solidFill>
              </a:rPr>
              <a:t>Backup </a:t>
            </a:r>
            <a:r>
              <a:rPr lang="en-GB" sz="1560" b="1" dirty="0">
                <a:solidFill>
                  <a:srgbClr val="FF0000"/>
                </a:solidFill>
              </a:rPr>
              <a:t>and Disaster Recovery</a:t>
            </a:r>
            <a:r>
              <a:rPr lang="en-GB" sz="1560" dirty="0">
                <a:solidFill>
                  <a:srgbClr val="FF0000"/>
                </a:solidFill>
              </a:rPr>
              <a:t> procedures</a:t>
            </a:r>
            <a:r>
              <a:rPr lang="en-GB" sz="1560" dirty="0" smtClean="0">
                <a:solidFill>
                  <a:srgbClr val="FF0000"/>
                </a:solidFill>
              </a:rPr>
              <a:t>.</a:t>
            </a:r>
          </a:p>
        </p:txBody>
      </p:sp>
      <p:graphicFrame>
        <p:nvGraphicFramePr>
          <p:cNvPr id="6" name="Table 5"/>
          <p:cNvGraphicFramePr>
            <a:graphicFrameLocks noGrp="1"/>
          </p:cNvGraphicFramePr>
          <p:nvPr>
            <p:extLst>
              <p:ext uri="{D42A27DB-BD31-4B8C-83A1-F6EECF244321}">
                <p14:modId xmlns:p14="http://schemas.microsoft.com/office/powerpoint/2010/main" val="3278711266"/>
              </p:ext>
            </p:extLst>
          </p:nvPr>
        </p:nvGraphicFramePr>
        <p:xfrm>
          <a:off x="251520" y="6059760"/>
          <a:ext cx="6840760" cy="609600"/>
        </p:xfrm>
        <a:graphic>
          <a:graphicData uri="http://schemas.openxmlformats.org/drawingml/2006/table">
            <a:tbl>
              <a:tblPr firstRow="1" bandRow="1">
                <a:tableStyleId>{5C22544A-7EE6-4342-B048-85BDC9FD1C3A}</a:tableStyleId>
              </a:tblPr>
              <a:tblGrid>
                <a:gridCol w="1739176"/>
                <a:gridCol w="1739176"/>
                <a:gridCol w="1681204"/>
                <a:gridCol w="1681204"/>
              </a:tblGrid>
              <a:tr h="221096">
                <a:tc gridSpan="2">
                  <a:txBody>
                    <a:bodyPr/>
                    <a:lstStyle/>
                    <a:p>
                      <a:pPr algn="ctr"/>
                      <a:r>
                        <a:rPr lang="en-GB" sz="1400" dirty="0" smtClean="0"/>
                        <a:t>Backup Policy</a:t>
                      </a:r>
                      <a:endParaRPr lang="en-GB" sz="1400" dirty="0"/>
                    </a:p>
                  </a:txBody>
                  <a:tcPr/>
                </a:tc>
                <a:tc hMerge="1">
                  <a:txBody>
                    <a:bodyPr/>
                    <a:lstStyle/>
                    <a:p>
                      <a:endParaRPr lang="en-GB"/>
                    </a:p>
                  </a:txBody>
                  <a:tcPr/>
                </a:tc>
                <a:tc gridSpan="2">
                  <a:txBody>
                    <a:bodyPr/>
                    <a:lstStyle/>
                    <a:p>
                      <a:pPr algn="ctr"/>
                      <a:r>
                        <a:rPr lang="en-GB" sz="1400" dirty="0" smtClean="0"/>
                        <a:t>Disaster Recovery</a:t>
                      </a:r>
                      <a:r>
                        <a:rPr lang="en-GB" sz="1400" baseline="0" dirty="0" smtClean="0"/>
                        <a:t> Policy</a:t>
                      </a:r>
                      <a:endParaRPr lang="en-GB" sz="1400" dirty="0"/>
                    </a:p>
                  </a:txBody>
                  <a:tcPr/>
                </a:tc>
                <a:tc hMerge="1">
                  <a:txBody>
                    <a:bodyPr/>
                    <a:lstStyle/>
                    <a:p>
                      <a:endParaRPr lang="en-GB"/>
                    </a:p>
                  </a:txBody>
                  <a:tcPr/>
                </a:tc>
              </a:tr>
              <a:tr h="269000">
                <a:tc>
                  <a:txBody>
                    <a:bodyPr/>
                    <a:lstStyle/>
                    <a:p>
                      <a:pPr algn="ctr"/>
                      <a:r>
                        <a:rPr lang="en-GB" sz="1400" b="0" dirty="0" smtClean="0"/>
                        <a:t>Business 1</a:t>
                      </a:r>
                      <a:endParaRPr lang="en-GB" sz="1400" b="0" dirty="0"/>
                    </a:p>
                  </a:txBody>
                  <a:tcPr/>
                </a:tc>
                <a:tc>
                  <a:txBody>
                    <a:bodyPr/>
                    <a:lstStyle/>
                    <a:p>
                      <a:pPr algn="ctr"/>
                      <a:r>
                        <a:rPr lang="en-GB" sz="1400" b="0" dirty="0" smtClean="0"/>
                        <a:t>Business 2</a:t>
                      </a:r>
                      <a:endParaRPr lang="en-GB" sz="1400" b="0" dirty="0"/>
                    </a:p>
                  </a:txBody>
                  <a:tcPr/>
                </a:tc>
                <a:tc>
                  <a:txBody>
                    <a:bodyPr/>
                    <a:lstStyle/>
                    <a:p>
                      <a:pPr algn="ctr"/>
                      <a:r>
                        <a:rPr lang="en-GB" sz="1400" b="0" dirty="0" smtClean="0"/>
                        <a:t>Business 1</a:t>
                      </a:r>
                      <a:endParaRPr lang="en-GB" sz="1400" b="0" dirty="0"/>
                    </a:p>
                  </a:txBody>
                  <a:tcPr/>
                </a:tc>
                <a:tc>
                  <a:txBody>
                    <a:bodyPr/>
                    <a:lstStyle/>
                    <a:p>
                      <a:pPr algn="ctr"/>
                      <a:r>
                        <a:rPr lang="en-GB" sz="1400" b="0" dirty="0" smtClean="0"/>
                        <a:t>Business 2</a:t>
                      </a:r>
                      <a:endParaRPr lang="en-GB" sz="1400" b="0" dirty="0"/>
                    </a:p>
                  </a:txBody>
                  <a:tcPr/>
                </a:tc>
              </a:tr>
            </a:tbl>
          </a:graphicData>
        </a:graphic>
      </p:graphicFrame>
      <p:sp>
        <p:nvSpPr>
          <p:cNvPr id="8" name="Title 2"/>
          <p:cNvSpPr>
            <a:spLocks noGrp="1"/>
          </p:cNvSpPr>
          <p:nvPr>
            <p:ph type="title"/>
          </p:nvPr>
        </p:nvSpPr>
        <p:spPr>
          <a:xfrm>
            <a:off x="70266" y="72008"/>
            <a:ext cx="8859452" cy="548680"/>
          </a:xfrm>
        </p:spPr>
        <p:txBody>
          <a:bodyPr>
            <a:noAutofit/>
          </a:bodyPr>
          <a:lstStyle/>
          <a:p>
            <a:r>
              <a:rPr lang="en-GB" sz="4000" dirty="0" smtClean="0"/>
              <a:t>6.5 - </a:t>
            </a:r>
            <a:r>
              <a:rPr lang="en-GB" sz="4000" dirty="0"/>
              <a:t>Protection </a:t>
            </a:r>
            <a:r>
              <a:rPr lang="en-GB" sz="4000" dirty="0" smtClean="0"/>
              <a:t>Measures – Policies</a:t>
            </a:r>
            <a:endParaRPr lang="en-GB" sz="4000" dirty="0"/>
          </a:p>
        </p:txBody>
      </p:sp>
      <p:graphicFrame>
        <p:nvGraphicFramePr>
          <p:cNvPr id="9" name="Table 8"/>
          <p:cNvGraphicFramePr>
            <a:graphicFrameLocks noGrp="1"/>
          </p:cNvGraphicFramePr>
          <p:nvPr>
            <p:extLst>
              <p:ext uri="{D42A27DB-BD31-4B8C-83A1-F6EECF244321}">
                <p14:modId xmlns:p14="http://schemas.microsoft.com/office/powerpoint/2010/main" val="2011843222"/>
              </p:ext>
            </p:extLst>
          </p:nvPr>
        </p:nvGraphicFramePr>
        <p:xfrm>
          <a:off x="7128594" y="1052736"/>
          <a:ext cx="1691878" cy="55446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17881">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26735">
                <a:tc>
                  <a:txBody>
                    <a:bodyPr/>
                    <a:lstStyle/>
                    <a:p>
                      <a:pPr marL="177800" indent="-177800" algn="l">
                        <a:spcAft>
                          <a:spcPts val="600"/>
                        </a:spcAft>
                        <a:buFontTx/>
                        <a:buBlip>
                          <a:blip r:embed="rId6"/>
                        </a:buBlip>
                      </a:pPr>
                      <a:r>
                        <a:rPr lang="en-US" sz="1440" baseline="0" dirty="0" smtClean="0">
                          <a:solidFill>
                            <a:srgbClr val="FF0000"/>
                          </a:solidFill>
                          <a:effectLst/>
                          <a:latin typeface="Arial" pitchFamily="34" charset="0"/>
                          <a:ea typeface="Times New Roman"/>
                          <a:cs typeface="Arial" pitchFamily="34" charset="0"/>
                        </a:rPr>
                        <a:t>Why does the school block Facebook and YouTube</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6"/>
                        </a:buBlip>
                      </a:pPr>
                      <a:r>
                        <a:rPr lang="en-GB" sz="1440" baseline="0" dirty="0" smtClean="0">
                          <a:solidFill>
                            <a:schemeClr val="tx1"/>
                          </a:solidFill>
                          <a:effectLst/>
                          <a:latin typeface="Arial" pitchFamily="34" charset="0"/>
                          <a:ea typeface="Times New Roman"/>
                          <a:cs typeface="Arial" pitchFamily="34" charset="0"/>
                        </a:rPr>
                        <a:t>What are the dangers with memory sticks</a:t>
                      </a:r>
                    </a:p>
                    <a:p>
                      <a:pPr marL="177800" indent="-177800" algn="l">
                        <a:spcAft>
                          <a:spcPts val="600"/>
                        </a:spcAft>
                        <a:buFontTx/>
                        <a:buBlip>
                          <a:blip r:embed="rId6"/>
                        </a:buBlip>
                      </a:pPr>
                      <a:r>
                        <a:rPr lang="en-GB" sz="1440" baseline="0" dirty="0" smtClean="0">
                          <a:solidFill>
                            <a:srgbClr val="FF0000"/>
                          </a:solidFill>
                          <a:effectLst/>
                          <a:latin typeface="Arial" pitchFamily="34" charset="0"/>
                          <a:ea typeface="Times New Roman"/>
                          <a:cs typeface="Arial" pitchFamily="34" charset="0"/>
                        </a:rPr>
                        <a:t>The login procedure on your computer</a:t>
                      </a:r>
                    </a:p>
                    <a:p>
                      <a:pPr marL="177800" indent="-177800" algn="l">
                        <a:spcAft>
                          <a:spcPts val="600"/>
                        </a:spcAft>
                        <a:buFontTx/>
                        <a:buBlip>
                          <a:blip r:embed="rId6"/>
                        </a:buBlip>
                      </a:pPr>
                      <a:r>
                        <a:rPr lang="en-GB" sz="1440" baseline="0" dirty="0" smtClean="0">
                          <a:solidFill>
                            <a:schemeClr val="tx1"/>
                          </a:solidFill>
                          <a:effectLst/>
                          <a:latin typeface="Arial" pitchFamily="34" charset="0"/>
                          <a:ea typeface="Times New Roman"/>
                          <a:cs typeface="Arial" pitchFamily="34" charset="0"/>
                        </a:rPr>
                        <a:t>How often you change your personal passwords</a:t>
                      </a:r>
                    </a:p>
                    <a:p>
                      <a:pPr marL="177800" indent="-177800" algn="l">
                        <a:spcAft>
                          <a:spcPts val="600"/>
                        </a:spcAft>
                        <a:buFontTx/>
                        <a:buBlip>
                          <a:blip r:embed="rId6"/>
                        </a:buBlip>
                      </a:pPr>
                      <a:r>
                        <a:rPr lang="en-GB" sz="1440" baseline="0" dirty="0" smtClean="0">
                          <a:solidFill>
                            <a:srgbClr val="FF0000"/>
                          </a:solidFill>
                          <a:effectLst/>
                          <a:latin typeface="Arial" pitchFamily="34" charset="0"/>
                          <a:ea typeface="Times New Roman"/>
                          <a:cs typeface="Arial" pitchFamily="34" charset="0"/>
                        </a:rPr>
                        <a:t>The page on the wall by the door is there for</a:t>
                      </a:r>
                    </a:p>
                    <a:p>
                      <a:pPr marL="177800" indent="-177800" algn="l">
                        <a:spcAft>
                          <a:spcPts val="600"/>
                        </a:spcAft>
                        <a:buFontTx/>
                        <a:buBlip>
                          <a:blip r:embed="rId6"/>
                        </a:buBlip>
                      </a:pPr>
                      <a:r>
                        <a:rPr lang="en-US" sz="1440" baseline="0" dirty="0" smtClean="0">
                          <a:solidFill>
                            <a:schemeClr val="tx1"/>
                          </a:solidFill>
                          <a:effectLst/>
                          <a:latin typeface="Arial" pitchFamily="34" charset="0"/>
                          <a:ea typeface="Times New Roman"/>
                          <a:cs typeface="Arial" pitchFamily="34" charset="0"/>
                        </a:rPr>
                        <a:t>How many people in the school know your password.</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0" name="Picture 9" descr="Think About"/>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164288" y="1131370"/>
            <a:ext cx="1584176" cy="3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1987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0701" y="1052859"/>
            <a:ext cx="6841579" cy="4824413"/>
          </a:xfrm>
        </p:spPr>
        <p:txBody>
          <a:bodyPr>
            <a:noAutofit/>
          </a:bodyPr>
          <a:lstStyle/>
          <a:p>
            <a:pPr marL="255588" indent="-255588">
              <a:spcAft>
                <a:spcPts val="0"/>
              </a:spcAft>
              <a:buClr>
                <a:srgbClr val="00B050"/>
              </a:buClr>
              <a:buSzPct val="75000"/>
            </a:pPr>
            <a:r>
              <a:rPr lang="en-GB" sz="1500" dirty="0" smtClean="0"/>
              <a:t>Every new employee signs an AUP agreement, even if they do not physically write it down, all companies with computers have them. The physical and software security on a network is designed to almost all of the breaches that might happen. There are programs installed on most systems that help this, Novell Client, IIS, IP addressing, Login names and passwords, Firewalls, Virus Checkers, Proxy server software.</a:t>
            </a:r>
          </a:p>
          <a:p>
            <a:pPr marL="255588" indent="-255588">
              <a:spcAft>
                <a:spcPts val="0"/>
              </a:spcAft>
              <a:buClr>
                <a:srgbClr val="00B050"/>
              </a:buClr>
              <a:buSzPct val="75000"/>
            </a:pPr>
            <a:r>
              <a:rPr lang="en-GB" sz="1500" dirty="0" smtClean="0"/>
              <a:t>Just having the agreement is half the cure, staff can be fired for computer misuse, they sighed the AUP, they can have their job changed, they signed the AUP, they can have privileges removed, they signed the AUP. </a:t>
            </a:r>
          </a:p>
          <a:p>
            <a:pPr marL="255588" indent="-255588">
              <a:spcAft>
                <a:spcPts val="0"/>
              </a:spcAft>
              <a:buClr>
                <a:srgbClr val="00B050"/>
              </a:buClr>
              <a:buSzPct val="75000"/>
            </a:pPr>
            <a:r>
              <a:rPr lang="en-GB" sz="1500" dirty="0" smtClean="0"/>
              <a:t>Setting user levels also benefits the network Security, setting protocols and rights of access. And then there is external security, SSL, remote access, restricted service access, limited external access to files and more companies are moving across to cloud security for external files. At the end of the day, any company with more than 20 staff will have a network team that spends their days securing the network, finding new breaches, blocking new gaps, locking down new VPN’s, updating banned logs and monitoring incoming, outgoing and internal network activity.</a:t>
            </a:r>
          </a:p>
          <a:p>
            <a:pPr marL="255588" indent="-255588">
              <a:spcAft>
                <a:spcPts val="0"/>
              </a:spcAft>
              <a:buClr>
                <a:srgbClr val="00B050"/>
              </a:buClr>
              <a:buSzPct val="75000"/>
            </a:pPr>
            <a:r>
              <a:rPr lang="en-GB" sz="1500" dirty="0" smtClean="0"/>
              <a:t>Click </a:t>
            </a:r>
            <a:r>
              <a:rPr lang="en-GB" sz="1500" dirty="0" smtClean="0">
                <a:hlinkClick r:id="rId3"/>
              </a:rPr>
              <a:t>here</a:t>
            </a:r>
            <a:r>
              <a:rPr lang="en-GB" sz="1500" dirty="0" smtClean="0"/>
              <a:t>, </a:t>
            </a:r>
            <a:r>
              <a:rPr lang="en-GB" sz="1500" dirty="0" smtClean="0">
                <a:hlinkClick r:id="rId4"/>
              </a:rPr>
              <a:t>here </a:t>
            </a:r>
            <a:r>
              <a:rPr lang="en-GB" sz="1500" dirty="0" smtClean="0"/>
              <a:t>and </a:t>
            </a:r>
            <a:r>
              <a:rPr lang="en-GB" sz="1500" dirty="0" smtClean="0">
                <a:hlinkClick r:id="rId5"/>
              </a:rPr>
              <a:t>here </a:t>
            </a:r>
            <a:r>
              <a:rPr lang="en-GB" sz="1500" dirty="0" smtClean="0"/>
              <a:t>for examples of how abusing </a:t>
            </a:r>
            <a:r>
              <a:rPr lang="en-GB" sz="1500" b="1" dirty="0" smtClean="0"/>
              <a:t>Network Security and AUP policies </a:t>
            </a:r>
            <a:r>
              <a:rPr lang="en-GB" sz="1500" dirty="0" smtClean="0"/>
              <a:t>can affect the reputation and finances of a company.</a:t>
            </a:r>
          </a:p>
          <a:p>
            <a:pPr marL="0" indent="0">
              <a:spcAft>
                <a:spcPts val="0"/>
              </a:spcAft>
              <a:buClr>
                <a:srgbClr val="00B050"/>
              </a:buClr>
              <a:buSzPct val="75000"/>
              <a:buNone/>
            </a:pPr>
            <a:r>
              <a:rPr lang="en-GB" sz="1500" b="1" dirty="0" smtClean="0">
                <a:solidFill>
                  <a:srgbClr val="FF0000"/>
                </a:solidFill>
              </a:rPr>
              <a:t>Task 24 – </a:t>
            </a:r>
            <a:r>
              <a:rPr lang="en-GB" sz="1500" dirty="0" smtClean="0">
                <a:solidFill>
                  <a:srgbClr val="FF0000"/>
                </a:solidFill>
              </a:rPr>
              <a:t>Using 2 different business models and the </a:t>
            </a:r>
            <a:r>
              <a:rPr lang="en-GB" sz="1600" dirty="0">
                <a:solidFill>
                  <a:srgbClr val="FF0000"/>
                </a:solidFill>
                <a:hlinkClick r:id="rId6" action="ppaction://hlinkfile"/>
              </a:rPr>
              <a:t>Report Template</a:t>
            </a:r>
            <a:r>
              <a:rPr lang="en-GB" sz="1500" dirty="0" smtClean="0">
                <a:solidFill>
                  <a:srgbClr val="FF0000"/>
                </a:solidFill>
              </a:rPr>
              <a:t>, define the Companies Policy on </a:t>
            </a:r>
            <a:r>
              <a:rPr lang="en-GB" sz="1500" b="1" dirty="0" smtClean="0">
                <a:solidFill>
                  <a:srgbClr val="FF0000"/>
                </a:solidFill>
              </a:rPr>
              <a:t>Network Security and Policy</a:t>
            </a:r>
            <a:r>
              <a:rPr lang="en-GB" sz="1500" dirty="0" smtClean="0">
                <a:solidFill>
                  <a:srgbClr val="FF0000"/>
                </a:solidFill>
              </a:rPr>
              <a:t> </a:t>
            </a:r>
            <a:r>
              <a:rPr lang="en-GB" sz="1500" dirty="0">
                <a:solidFill>
                  <a:srgbClr val="FF0000"/>
                </a:solidFill>
              </a:rPr>
              <a:t>procedures</a:t>
            </a:r>
            <a:r>
              <a:rPr lang="en-GB" sz="1500" dirty="0" smtClean="0">
                <a:solidFill>
                  <a:srgbClr val="FF0000"/>
                </a:solidFill>
              </a:rPr>
              <a:t>.</a:t>
            </a:r>
          </a:p>
        </p:txBody>
      </p:sp>
      <p:graphicFrame>
        <p:nvGraphicFramePr>
          <p:cNvPr id="6" name="Table 5"/>
          <p:cNvGraphicFramePr>
            <a:graphicFrameLocks noGrp="1"/>
          </p:cNvGraphicFramePr>
          <p:nvPr>
            <p:extLst>
              <p:ext uri="{D42A27DB-BD31-4B8C-83A1-F6EECF244321}">
                <p14:modId xmlns:p14="http://schemas.microsoft.com/office/powerpoint/2010/main" val="2164187183"/>
              </p:ext>
            </p:extLst>
          </p:nvPr>
        </p:nvGraphicFramePr>
        <p:xfrm>
          <a:off x="251520" y="6059760"/>
          <a:ext cx="6840760" cy="609600"/>
        </p:xfrm>
        <a:graphic>
          <a:graphicData uri="http://schemas.openxmlformats.org/drawingml/2006/table">
            <a:tbl>
              <a:tblPr firstRow="1" bandRow="1">
                <a:tableStyleId>{5C22544A-7EE6-4342-B048-85BDC9FD1C3A}</a:tableStyleId>
              </a:tblPr>
              <a:tblGrid>
                <a:gridCol w="1739176"/>
                <a:gridCol w="1739176"/>
                <a:gridCol w="1681204"/>
                <a:gridCol w="1681204"/>
              </a:tblGrid>
              <a:tr h="156182">
                <a:tc gridSpan="2">
                  <a:txBody>
                    <a:bodyPr/>
                    <a:lstStyle/>
                    <a:p>
                      <a:pPr algn="ctr"/>
                      <a:r>
                        <a:rPr lang="en-GB" sz="1400" dirty="0" smtClean="0">
                          <a:latin typeface="Arial" panose="020B0604020202020204" pitchFamily="34" charset="0"/>
                          <a:cs typeface="Arial" panose="020B0604020202020204" pitchFamily="34" charset="0"/>
                        </a:rPr>
                        <a:t>Network Security</a:t>
                      </a:r>
                      <a:endParaRPr lang="en-GB" sz="1400" dirty="0">
                        <a:latin typeface="Arial" panose="020B0604020202020204" pitchFamily="34" charset="0"/>
                        <a:cs typeface="Arial" panose="020B0604020202020204" pitchFamily="34" charset="0"/>
                      </a:endParaRPr>
                    </a:p>
                  </a:txBody>
                  <a:tcPr/>
                </a:tc>
                <a:tc hMerge="1">
                  <a:txBody>
                    <a:bodyPr/>
                    <a:lstStyle/>
                    <a:p>
                      <a:endParaRPr lang="en-GB"/>
                    </a:p>
                  </a:txBody>
                  <a:tcPr/>
                </a:tc>
                <a:tc gridSpan="2">
                  <a:txBody>
                    <a:bodyPr/>
                    <a:lstStyle/>
                    <a:p>
                      <a:pPr algn="ctr"/>
                      <a:r>
                        <a:rPr lang="en-GB" sz="1400" dirty="0" smtClean="0">
                          <a:latin typeface="Arial" panose="020B0604020202020204" pitchFamily="34" charset="0"/>
                          <a:cs typeface="Arial" panose="020B0604020202020204" pitchFamily="34" charset="0"/>
                        </a:rPr>
                        <a:t>AUP Policy</a:t>
                      </a:r>
                      <a:endParaRPr lang="en-GB" sz="1400" dirty="0">
                        <a:latin typeface="Arial" panose="020B0604020202020204" pitchFamily="34" charset="0"/>
                        <a:cs typeface="Arial" panose="020B0604020202020204" pitchFamily="34" charset="0"/>
                      </a:endParaRPr>
                    </a:p>
                  </a:txBody>
                  <a:tcPr/>
                </a:tc>
                <a:tc hMerge="1">
                  <a:txBody>
                    <a:bodyPr/>
                    <a:lstStyle/>
                    <a:p>
                      <a:endParaRPr lang="en-GB"/>
                    </a:p>
                  </a:txBody>
                  <a:tcPr/>
                </a:tc>
              </a:tr>
              <a:tr h="190021">
                <a:tc>
                  <a:txBody>
                    <a:bodyPr/>
                    <a:lstStyle/>
                    <a:p>
                      <a:pPr algn="ctr"/>
                      <a:r>
                        <a:rPr lang="en-GB" sz="1400" b="0" dirty="0" smtClean="0">
                          <a:latin typeface="Arial" panose="020B0604020202020204" pitchFamily="34" charset="0"/>
                          <a:cs typeface="Arial" panose="020B0604020202020204" pitchFamily="34" charset="0"/>
                        </a:rPr>
                        <a:t>Business 1</a:t>
                      </a:r>
                      <a:endParaRPr lang="en-GB" sz="1400" b="0" dirty="0">
                        <a:latin typeface="Arial" panose="020B0604020202020204" pitchFamily="34" charset="0"/>
                        <a:cs typeface="Arial" panose="020B0604020202020204" pitchFamily="34" charset="0"/>
                      </a:endParaRPr>
                    </a:p>
                  </a:txBody>
                  <a:tcPr/>
                </a:tc>
                <a:tc>
                  <a:txBody>
                    <a:bodyPr/>
                    <a:lstStyle/>
                    <a:p>
                      <a:pPr algn="ctr"/>
                      <a:r>
                        <a:rPr lang="en-GB" sz="1400" b="0" dirty="0" smtClean="0">
                          <a:latin typeface="Arial" panose="020B0604020202020204" pitchFamily="34" charset="0"/>
                          <a:cs typeface="Arial" panose="020B0604020202020204" pitchFamily="34" charset="0"/>
                        </a:rPr>
                        <a:t>Business 2</a:t>
                      </a:r>
                      <a:endParaRPr lang="en-GB" sz="1400" b="0" dirty="0">
                        <a:latin typeface="Arial" panose="020B0604020202020204" pitchFamily="34" charset="0"/>
                        <a:cs typeface="Arial" panose="020B0604020202020204" pitchFamily="34" charset="0"/>
                      </a:endParaRPr>
                    </a:p>
                  </a:txBody>
                  <a:tcPr/>
                </a:tc>
                <a:tc>
                  <a:txBody>
                    <a:bodyPr/>
                    <a:lstStyle/>
                    <a:p>
                      <a:pPr algn="ctr"/>
                      <a:r>
                        <a:rPr lang="en-GB" sz="1400" b="0" dirty="0" smtClean="0">
                          <a:latin typeface="Arial" panose="020B0604020202020204" pitchFamily="34" charset="0"/>
                          <a:cs typeface="Arial" panose="020B0604020202020204" pitchFamily="34" charset="0"/>
                        </a:rPr>
                        <a:t>Business 1</a:t>
                      </a:r>
                      <a:endParaRPr lang="en-GB" sz="1400" b="0" dirty="0">
                        <a:latin typeface="Arial" panose="020B0604020202020204" pitchFamily="34" charset="0"/>
                        <a:cs typeface="Arial" panose="020B0604020202020204" pitchFamily="34" charset="0"/>
                      </a:endParaRPr>
                    </a:p>
                  </a:txBody>
                  <a:tcPr/>
                </a:tc>
                <a:tc>
                  <a:txBody>
                    <a:bodyPr/>
                    <a:lstStyle/>
                    <a:p>
                      <a:pPr algn="ctr"/>
                      <a:r>
                        <a:rPr lang="en-GB" sz="1400" b="0" dirty="0" smtClean="0">
                          <a:latin typeface="Arial" panose="020B0604020202020204" pitchFamily="34" charset="0"/>
                          <a:cs typeface="Arial" panose="020B0604020202020204" pitchFamily="34" charset="0"/>
                        </a:rPr>
                        <a:t>Business 2</a:t>
                      </a:r>
                      <a:endParaRPr lang="en-GB" sz="1400" b="0" dirty="0">
                        <a:latin typeface="Arial" panose="020B0604020202020204" pitchFamily="34" charset="0"/>
                        <a:cs typeface="Arial" panose="020B0604020202020204" pitchFamily="34" charset="0"/>
                      </a:endParaRPr>
                    </a:p>
                  </a:txBody>
                  <a:tcPr/>
                </a:tc>
              </a:tr>
            </a:tbl>
          </a:graphicData>
        </a:graphic>
      </p:graphicFrame>
      <p:sp>
        <p:nvSpPr>
          <p:cNvPr id="8" name="Title 2"/>
          <p:cNvSpPr>
            <a:spLocks noGrp="1"/>
          </p:cNvSpPr>
          <p:nvPr>
            <p:ph type="title"/>
          </p:nvPr>
        </p:nvSpPr>
        <p:spPr>
          <a:xfrm>
            <a:off x="70266" y="72008"/>
            <a:ext cx="8859452" cy="548680"/>
          </a:xfrm>
        </p:spPr>
        <p:txBody>
          <a:bodyPr>
            <a:noAutofit/>
          </a:bodyPr>
          <a:lstStyle/>
          <a:p>
            <a:r>
              <a:rPr lang="en-GB" sz="4000" dirty="0" smtClean="0"/>
              <a:t>6.5 - </a:t>
            </a:r>
            <a:r>
              <a:rPr lang="en-GB" sz="4000" dirty="0"/>
              <a:t>Protection </a:t>
            </a:r>
            <a:r>
              <a:rPr lang="en-GB" sz="4000" dirty="0" smtClean="0"/>
              <a:t>Measures – Policies</a:t>
            </a:r>
            <a:endParaRPr lang="en-GB" sz="4000" dirty="0"/>
          </a:p>
        </p:txBody>
      </p:sp>
      <p:graphicFrame>
        <p:nvGraphicFramePr>
          <p:cNvPr id="9" name="Table 8"/>
          <p:cNvGraphicFramePr>
            <a:graphicFrameLocks noGrp="1"/>
          </p:cNvGraphicFramePr>
          <p:nvPr>
            <p:extLst>
              <p:ext uri="{D42A27DB-BD31-4B8C-83A1-F6EECF244321}">
                <p14:modId xmlns:p14="http://schemas.microsoft.com/office/powerpoint/2010/main" val="2011843222"/>
              </p:ext>
            </p:extLst>
          </p:nvPr>
        </p:nvGraphicFramePr>
        <p:xfrm>
          <a:off x="7128594" y="1052736"/>
          <a:ext cx="1691878" cy="55446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17881">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26735">
                <a:tc>
                  <a:txBody>
                    <a:bodyPr/>
                    <a:lstStyle/>
                    <a:p>
                      <a:pPr marL="177800" indent="-177800" algn="l">
                        <a:spcAft>
                          <a:spcPts val="600"/>
                        </a:spcAft>
                        <a:buFontTx/>
                        <a:buBlip>
                          <a:blip r:embed="rId7"/>
                        </a:buBlip>
                      </a:pPr>
                      <a:r>
                        <a:rPr lang="en-US" sz="1440" baseline="0" dirty="0" smtClean="0">
                          <a:solidFill>
                            <a:srgbClr val="FF0000"/>
                          </a:solidFill>
                          <a:effectLst/>
                          <a:latin typeface="Arial" pitchFamily="34" charset="0"/>
                          <a:ea typeface="Times New Roman"/>
                          <a:cs typeface="Arial" pitchFamily="34" charset="0"/>
                        </a:rPr>
                        <a:t>Why does the school block Facebook and YouTube</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7"/>
                        </a:buBlip>
                      </a:pPr>
                      <a:r>
                        <a:rPr lang="en-GB" sz="1440" baseline="0" dirty="0" smtClean="0">
                          <a:solidFill>
                            <a:schemeClr val="tx1"/>
                          </a:solidFill>
                          <a:effectLst/>
                          <a:latin typeface="Arial" pitchFamily="34" charset="0"/>
                          <a:ea typeface="Times New Roman"/>
                          <a:cs typeface="Arial" pitchFamily="34" charset="0"/>
                        </a:rPr>
                        <a:t>What are the dangers with memory sticks</a:t>
                      </a:r>
                    </a:p>
                    <a:p>
                      <a:pPr marL="177800" indent="-177800" algn="l">
                        <a:spcAft>
                          <a:spcPts val="600"/>
                        </a:spcAft>
                        <a:buFontTx/>
                        <a:buBlip>
                          <a:blip r:embed="rId7"/>
                        </a:buBlip>
                      </a:pPr>
                      <a:r>
                        <a:rPr lang="en-GB" sz="1440" baseline="0" dirty="0" smtClean="0">
                          <a:solidFill>
                            <a:srgbClr val="FF0000"/>
                          </a:solidFill>
                          <a:effectLst/>
                          <a:latin typeface="Arial" pitchFamily="34" charset="0"/>
                          <a:ea typeface="Times New Roman"/>
                          <a:cs typeface="Arial" pitchFamily="34" charset="0"/>
                        </a:rPr>
                        <a:t>The login procedure on your computer</a:t>
                      </a:r>
                    </a:p>
                    <a:p>
                      <a:pPr marL="177800" indent="-177800" algn="l">
                        <a:spcAft>
                          <a:spcPts val="600"/>
                        </a:spcAft>
                        <a:buFontTx/>
                        <a:buBlip>
                          <a:blip r:embed="rId7"/>
                        </a:buBlip>
                      </a:pPr>
                      <a:r>
                        <a:rPr lang="en-GB" sz="1440" baseline="0" dirty="0" smtClean="0">
                          <a:solidFill>
                            <a:schemeClr val="tx1"/>
                          </a:solidFill>
                          <a:effectLst/>
                          <a:latin typeface="Arial" pitchFamily="34" charset="0"/>
                          <a:ea typeface="Times New Roman"/>
                          <a:cs typeface="Arial" pitchFamily="34" charset="0"/>
                        </a:rPr>
                        <a:t>How often you change your personal passwords</a:t>
                      </a:r>
                    </a:p>
                    <a:p>
                      <a:pPr marL="177800" indent="-177800" algn="l">
                        <a:spcAft>
                          <a:spcPts val="600"/>
                        </a:spcAft>
                        <a:buFontTx/>
                        <a:buBlip>
                          <a:blip r:embed="rId7"/>
                        </a:buBlip>
                      </a:pPr>
                      <a:r>
                        <a:rPr lang="en-GB" sz="1440" baseline="0" dirty="0" smtClean="0">
                          <a:solidFill>
                            <a:srgbClr val="FF0000"/>
                          </a:solidFill>
                          <a:effectLst/>
                          <a:latin typeface="Arial" pitchFamily="34" charset="0"/>
                          <a:ea typeface="Times New Roman"/>
                          <a:cs typeface="Arial" pitchFamily="34" charset="0"/>
                        </a:rPr>
                        <a:t>The page on the wall by the door is there for</a:t>
                      </a:r>
                    </a:p>
                    <a:p>
                      <a:pPr marL="177800" indent="-177800" algn="l">
                        <a:spcAft>
                          <a:spcPts val="600"/>
                        </a:spcAft>
                        <a:buFontTx/>
                        <a:buBlip>
                          <a:blip r:embed="rId7"/>
                        </a:buBlip>
                      </a:pPr>
                      <a:r>
                        <a:rPr lang="en-US" sz="1440" baseline="0" dirty="0" smtClean="0">
                          <a:solidFill>
                            <a:schemeClr val="tx1"/>
                          </a:solidFill>
                          <a:effectLst/>
                          <a:latin typeface="Arial" pitchFamily="34" charset="0"/>
                          <a:ea typeface="Times New Roman"/>
                          <a:cs typeface="Arial" pitchFamily="34" charset="0"/>
                        </a:rPr>
                        <a:t>How many people in the school know your password.</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0" name="Picture 9" descr="Think About"/>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164288" y="1131370"/>
            <a:ext cx="1584176" cy="3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9040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271" y="1052736"/>
            <a:ext cx="6805315" cy="4824413"/>
          </a:xfrm>
        </p:spPr>
        <p:txBody>
          <a:bodyPr>
            <a:noAutofit/>
          </a:bodyPr>
          <a:lstStyle/>
          <a:p>
            <a:pPr marL="255588" indent="-255588">
              <a:spcAft>
                <a:spcPts val="0"/>
              </a:spcAft>
              <a:buClr>
                <a:srgbClr val="00B050"/>
              </a:buClr>
              <a:buSzPct val="75000"/>
            </a:pPr>
            <a:r>
              <a:rPr lang="en-GB" sz="1460" dirty="0" smtClean="0"/>
              <a:t>Just as policies are in place, computers are locked, windows are protected, software secure, then someone steals the box. Laptops, tablets, phones, memory sticks, portable hard drives, keyboards, mice and even the cables that connect them are at risk. Physical controls vary from company to company depending on the threat and the expense. A school would have locks on the doors, locks on the back of the computer and perhaps smoke alarms and movement sensors in the room. But this is not enough to stop theft or damage and for every computer missing or machine down due to partial or complete damage, there is a loss of business function. So we lock the windows, close the curtain, secure the rooms so no-one is in there without staff presence, security pen mark, infrared marking, we check each room after the lesson is done. But there are still things missing, mice, keyboards, cables unplugged etc.</a:t>
            </a:r>
          </a:p>
          <a:p>
            <a:pPr marL="255588" indent="-255588">
              <a:spcAft>
                <a:spcPts val="0"/>
              </a:spcAft>
              <a:buClr>
                <a:srgbClr val="00B050"/>
              </a:buClr>
              <a:buSzPct val="75000"/>
            </a:pPr>
            <a:r>
              <a:rPr lang="en-GB" sz="1460" dirty="0" smtClean="0"/>
              <a:t>In larger companies the physical controls also include card swipes, keypad security, fingerprint logins, laptop locks, video cameras, grills, screen protectors, guards, dogs, RFID tracking. Some companies even put silent alarms on the doors that destroy hardware that is removed from the room like banks and cash.</a:t>
            </a:r>
          </a:p>
          <a:p>
            <a:pPr marL="255588" indent="-255588">
              <a:spcAft>
                <a:spcPts val="0"/>
              </a:spcAft>
              <a:buClr>
                <a:srgbClr val="00B050"/>
              </a:buClr>
              <a:buSzPct val="75000"/>
            </a:pPr>
            <a:r>
              <a:rPr lang="en-GB" sz="1460" dirty="0" smtClean="0"/>
              <a:t>At the end of the day physical prevention and being seen to be preventing is a good deterrent, specifically against opportunist thieves.</a:t>
            </a:r>
          </a:p>
          <a:p>
            <a:pPr marL="255588" indent="-255588">
              <a:spcAft>
                <a:spcPts val="0"/>
              </a:spcAft>
              <a:buClr>
                <a:srgbClr val="00B050"/>
              </a:buClr>
              <a:buSzPct val="75000"/>
            </a:pPr>
            <a:r>
              <a:rPr lang="en-GB" sz="1460" dirty="0" smtClean="0"/>
              <a:t>Click </a:t>
            </a:r>
            <a:r>
              <a:rPr lang="en-GB" sz="1460" dirty="0" smtClean="0">
                <a:hlinkClick r:id="rId3"/>
              </a:rPr>
              <a:t>here</a:t>
            </a:r>
            <a:r>
              <a:rPr lang="en-GB" sz="1460" dirty="0" smtClean="0"/>
              <a:t>, </a:t>
            </a:r>
            <a:r>
              <a:rPr lang="en-GB" sz="1460" dirty="0" smtClean="0">
                <a:hlinkClick r:id="rId4"/>
              </a:rPr>
              <a:t>here </a:t>
            </a:r>
            <a:r>
              <a:rPr lang="en-GB" sz="1460" dirty="0" smtClean="0"/>
              <a:t>and </a:t>
            </a:r>
            <a:r>
              <a:rPr lang="en-GB" sz="1460" dirty="0" smtClean="0">
                <a:hlinkClick r:id="rId5"/>
              </a:rPr>
              <a:t>here </a:t>
            </a:r>
            <a:r>
              <a:rPr lang="en-GB" sz="1460" dirty="0" smtClean="0"/>
              <a:t>for examples of how abusing </a:t>
            </a:r>
            <a:r>
              <a:rPr lang="en-GB" sz="1460" b="1" dirty="0" smtClean="0"/>
              <a:t>Physical Controls</a:t>
            </a:r>
            <a:r>
              <a:rPr lang="en-GB" sz="1460" dirty="0" smtClean="0"/>
              <a:t> can affect the reputation and finances of a company.</a:t>
            </a:r>
          </a:p>
          <a:p>
            <a:pPr marL="0" indent="0">
              <a:spcAft>
                <a:spcPts val="0"/>
              </a:spcAft>
              <a:buClr>
                <a:srgbClr val="00B050"/>
              </a:buClr>
              <a:buSzPct val="75000"/>
              <a:buNone/>
            </a:pPr>
            <a:r>
              <a:rPr lang="en-GB" sz="1460" b="1" dirty="0" smtClean="0">
                <a:solidFill>
                  <a:srgbClr val="FF0000"/>
                </a:solidFill>
              </a:rPr>
              <a:t>Task 25 – </a:t>
            </a:r>
            <a:r>
              <a:rPr lang="en-GB" sz="1460" dirty="0" smtClean="0">
                <a:solidFill>
                  <a:srgbClr val="FF0000"/>
                </a:solidFill>
              </a:rPr>
              <a:t>Using 2 different business models and the </a:t>
            </a:r>
            <a:r>
              <a:rPr lang="en-GB" sz="1460" dirty="0">
                <a:solidFill>
                  <a:srgbClr val="FF0000"/>
                </a:solidFill>
                <a:hlinkClick r:id="rId6" action="ppaction://hlinkfile"/>
              </a:rPr>
              <a:t>Report Template</a:t>
            </a:r>
            <a:r>
              <a:rPr lang="en-GB" sz="1460" dirty="0" smtClean="0">
                <a:solidFill>
                  <a:srgbClr val="FF0000"/>
                </a:solidFill>
              </a:rPr>
              <a:t>, define the Companies Policy on </a:t>
            </a:r>
            <a:r>
              <a:rPr lang="en-GB" sz="1460" b="1" dirty="0" smtClean="0">
                <a:solidFill>
                  <a:srgbClr val="FF0000"/>
                </a:solidFill>
              </a:rPr>
              <a:t>Physical Controls</a:t>
            </a:r>
            <a:r>
              <a:rPr lang="en-GB" sz="1460" dirty="0" smtClean="0">
                <a:solidFill>
                  <a:srgbClr val="FF0000"/>
                </a:solidFill>
              </a:rPr>
              <a:t> </a:t>
            </a:r>
            <a:r>
              <a:rPr lang="en-GB" sz="1460" dirty="0">
                <a:solidFill>
                  <a:srgbClr val="FF0000"/>
                </a:solidFill>
              </a:rPr>
              <a:t>procedures</a:t>
            </a:r>
            <a:r>
              <a:rPr lang="en-GB" sz="1460" dirty="0" smtClean="0">
                <a:solidFill>
                  <a:srgbClr val="FF0000"/>
                </a:solidFill>
              </a:rPr>
              <a:t>.</a:t>
            </a:r>
          </a:p>
        </p:txBody>
      </p:sp>
      <p:graphicFrame>
        <p:nvGraphicFramePr>
          <p:cNvPr id="6" name="Table 5"/>
          <p:cNvGraphicFramePr>
            <a:graphicFrameLocks noGrp="1"/>
          </p:cNvGraphicFramePr>
          <p:nvPr>
            <p:extLst>
              <p:ext uri="{D42A27DB-BD31-4B8C-83A1-F6EECF244321}">
                <p14:modId xmlns:p14="http://schemas.microsoft.com/office/powerpoint/2010/main" val="849807413"/>
              </p:ext>
            </p:extLst>
          </p:nvPr>
        </p:nvGraphicFramePr>
        <p:xfrm>
          <a:off x="1835696" y="6059760"/>
          <a:ext cx="3672408" cy="609600"/>
        </p:xfrm>
        <a:graphic>
          <a:graphicData uri="http://schemas.openxmlformats.org/drawingml/2006/table">
            <a:tbl>
              <a:tblPr firstRow="1" bandRow="1">
                <a:tableStyleId>{5C22544A-7EE6-4342-B048-85BDC9FD1C3A}</a:tableStyleId>
              </a:tblPr>
              <a:tblGrid>
                <a:gridCol w="1836204"/>
                <a:gridCol w="1836204"/>
              </a:tblGrid>
              <a:tr h="196788">
                <a:tc gridSpan="2">
                  <a:txBody>
                    <a:bodyPr/>
                    <a:lstStyle/>
                    <a:p>
                      <a:pPr algn="ctr"/>
                      <a:r>
                        <a:rPr lang="en-GB" sz="1400" dirty="0" smtClean="0">
                          <a:latin typeface="Arial" panose="020B0604020202020204" pitchFamily="34" charset="0"/>
                          <a:cs typeface="Arial" panose="020B0604020202020204" pitchFamily="34" charset="0"/>
                        </a:rPr>
                        <a:t>Physical Controls</a:t>
                      </a:r>
                      <a:endParaRPr lang="en-GB" sz="1400" dirty="0">
                        <a:latin typeface="Arial" panose="020B0604020202020204" pitchFamily="34" charset="0"/>
                        <a:cs typeface="Arial" panose="020B0604020202020204" pitchFamily="34" charset="0"/>
                      </a:endParaRPr>
                    </a:p>
                  </a:txBody>
                  <a:tcPr/>
                </a:tc>
                <a:tc hMerge="1">
                  <a:txBody>
                    <a:bodyPr/>
                    <a:lstStyle/>
                    <a:p>
                      <a:endParaRPr lang="en-GB"/>
                    </a:p>
                  </a:txBody>
                  <a:tcPr/>
                </a:tc>
              </a:tr>
              <a:tr h="196788">
                <a:tc>
                  <a:txBody>
                    <a:bodyPr/>
                    <a:lstStyle/>
                    <a:p>
                      <a:pPr algn="ctr"/>
                      <a:r>
                        <a:rPr lang="en-GB" sz="1400" b="0" dirty="0" smtClean="0">
                          <a:latin typeface="Arial" panose="020B0604020202020204" pitchFamily="34" charset="0"/>
                          <a:cs typeface="Arial" panose="020B0604020202020204" pitchFamily="34" charset="0"/>
                        </a:rPr>
                        <a:t>Business 1</a:t>
                      </a:r>
                      <a:endParaRPr lang="en-GB" sz="1400" b="0" dirty="0">
                        <a:latin typeface="Arial" panose="020B0604020202020204" pitchFamily="34" charset="0"/>
                        <a:cs typeface="Arial" panose="020B0604020202020204" pitchFamily="34" charset="0"/>
                      </a:endParaRPr>
                    </a:p>
                  </a:txBody>
                  <a:tcPr/>
                </a:tc>
                <a:tc>
                  <a:txBody>
                    <a:bodyPr/>
                    <a:lstStyle/>
                    <a:p>
                      <a:pPr algn="ctr"/>
                      <a:r>
                        <a:rPr lang="en-GB" sz="1400" b="0" dirty="0" smtClean="0">
                          <a:latin typeface="Arial" panose="020B0604020202020204" pitchFamily="34" charset="0"/>
                          <a:cs typeface="Arial" panose="020B0604020202020204" pitchFamily="34" charset="0"/>
                        </a:rPr>
                        <a:t>Business 2</a:t>
                      </a:r>
                      <a:endParaRPr lang="en-GB" sz="1400" b="0" dirty="0">
                        <a:latin typeface="Arial" panose="020B0604020202020204" pitchFamily="34" charset="0"/>
                        <a:cs typeface="Arial" panose="020B0604020202020204" pitchFamily="34" charset="0"/>
                      </a:endParaRPr>
                    </a:p>
                  </a:txBody>
                  <a:tcPr/>
                </a:tc>
              </a:tr>
            </a:tbl>
          </a:graphicData>
        </a:graphic>
      </p:graphicFrame>
      <p:sp>
        <p:nvSpPr>
          <p:cNvPr id="9" name="Title 2"/>
          <p:cNvSpPr>
            <a:spLocks noGrp="1"/>
          </p:cNvSpPr>
          <p:nvPr>
            <p:ph type="title"/>
          </p:nvPr>
        </p:nvSpPr>
        <p:spPr>
          <a:xfrm>
            <a:off x="70266" y="72008"/>
            <a:ext cx="8859452" cy="548680"/>
          </a:xfrm>
        </p:spPr>
        <p:txBody>
          <a:bodyPr>
            <a:noAutofit/>
          </a:bodyPr>
          <a:lstStyle/>
          <a:p>
            <a:r>
              <a:rPr lang="en-GB" sz="4000" dirty="0" smtClean="0"/>
              <a:t>6.5 - </a:t>
            </a:r>
            <a:r>
              <a:rPr lang="en-GB" sz="4000" dirty="0"/>
              <a:t>Protection </a:t>
            </a:r>
            <a:r>
              <a:rPr lang="en-GB" sz="4000" dirty="0" smtClean="0"/>
              <a:t>Measures – Policies</a:t>
            </a:r>
            <a:endParaRPr lang="en-GB" sz="4000" dirty="0"/>
          </a:p>
        </p:txBody>
      </p:sp>
      <p:graphicFrame>
        <p:nvGraphicFramePr>
          <p:cNvPr id="10" name="Table 9"/>
          <p:cNvGraphicFramePr>
            <a:graphicFrameLocks noGrp="1"/>
          </p:cNvGraphicFramePr>
          <p:nvPr>
            <p:extLst>
              <p:ext uri="{D42A27DB-BD31-4B8C-83A1-F6EECF244321}">
                <p14:modId xmlns:p14="http://schemas.microsoft.com/office/powerpoint/2010/main" val="2011843222"/>
              </p:ext>
            </p:extLst>
          </p:nvPr>
        </p:nvGraphicFramePr>
        <p:xfrm>
          <a:off x="7128594" y="1052736"/>
          <a:ext cx="1691878" cy="55446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17881">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26735">
                <a:tc>
                  <a:txBody>
                    <a:bodyPr/>
                    <a:lstStyle/>
                    <a:p>
                      <a:pPr marL="177800" indent="-177800" algn="l">
                        <a:spcAft>
                          <a:spcPts val="600"/>
                        </a:spcAft>
                        <a:buFontTx/>
                        <a:buBlip>
                          <a:blip r:embed="rId7"/>
                        </a:buBlip>
                      </a:pPr>
                      <a:r>
                        <a:rPr lang="en-US" sz="1440" baseline="0" dirty="0" smtClean="0">
                          <a:solidFill>
                            <a:srgbClr val="FF0000"/>
                          </a:solidFill>
                          <a:effectLst/>
                          <a:latin typeface="Arial" pitchFamily="34" charset="0"/>
                          <a:ea typeface="Times New Roman"/>
                          <a:cs typeface="Arial" pitchFamily="34" charset="0"/>
                        </a:rPr>
                        <a:t>Why does the school block Facebook and YouTube</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7"/>
                        </a:buBlip>
                      </a:pPr>
                      <a:r>
                        <a:rPr lang="en-GB" sz="1440" baseline="0" dirty="0" smtClean="0">
                          <a:solidFill>
                            <a:schemeClr val="tx1"/>
                          </a:solidFill>
                          <a:effectLst/>
                          <a:latin typeface="Arial" pitchFamily="34" charset="0"/>
                          <a:ea typeface="Times New Roman"/>
                          <a:cs typeface="Arial" pitchFamily="34" charset="0"/>
                        </a:rPr>
                        <a:t>What are the dangers with memory sticks</a:t>
                      </a:r>
                    </a:p>
                    <a:p>
                      <a:pPr marL="177800" indent="-177800" algn="l">
                        <a:spcAft>
                          <a:spcPts val="600"/>
                        </a:spcAft>
                        <a:buFontTx/>
                        <a:buBlip>
                          <a:blip r:embed="rId7"/>
                        </a:buBlip>
                      </a:pPr>
                      <a:r>
                        <a:rPr lang="en-GB" sz="1440" baseline="0" dirty="0" smtClean="0">
                          <a:solidFill>
                            <a:srgbClr val="FF0000"/>
                          </a:solidFill>
                          <a:effectLst/>
                          <a:latin typeface="Arial" pitchFamily="34" charset="0"/>
                          <a:ea typeface="Times New Roman"/>
                          <a:cs typeface="Arial" pitchFamily="34" charset="0"/>
                        </a:rPr>
                        <a:t>The login procedure on your computer</a:t>
                      </a:r>
                    </a:p>
                    <a:p>
                      <a:pPr marL="177800" indent="-177800" algn="l">
                        <a:spcAft>
                          <a:spcPts val="600"/>
                        </a:spcAft>
                        <a:buFontTx/>
                        <a:buBlip>
                          <a:blip r:embed="rId7"/>
                        </a:buBlip>
                      </a:pPr>
                      <a:r>
                        <a:rPr lang="en-GB" sz="1440" baseline="0" dirty="0" smtClean="0">
                          <a:solidFill>
                            <a:schemeClr val="tx1"/>
                          </a:solidFill>
                          <a:effectLst/>
                          <a:latin typeface="Arial" pitchFamily="34" charset="0"/>
                          <a:ea typeface="Times New Roman"/>
                          <a:cs typeface="Arial" pitchFamily="34" charset="0"/>
                        </a:rPr>
                        <a:t>How often you change your personal passwords</a:t>
                      </a:r>
                    </a:p>
                    <a:p>
                      <a:pPr marL="177800" indent="-177800" algn="l">
                        <a:spcAft>
                          <a:spcPts val="600"/>
                        </a:spcAft>
                        <a:buFontTx/>
                        <a:buBlip>
                          <a:blip r:embed="rId7"/>
                        </a:buBlip>
                      </a:pPr>
                      <a:r>
                        <a:rPr lang="en-GB" sz="1440" baseline="0" dirty="0" smtClean="0">
                          <a:solidFill>
                            <a:srgbClr val="FF0000"/>
                          </a:solidFill>
                          <a:effectLst/>
                          <a:latin typeface="Arial" pitchFamily="34" charset="0"/>
                          <a:ea typeface="Times New Roman"/>
                          <a:cs typeface="Arial" pitchFamily="34" charset="0"/>
                        </a:rPr>
                        <a:t>The page on the wall by the door is there for</a:t>
                      </a:r>
                    </a:p>
                    <a:p>
                      <a:pPr marL="177800" indent="-177800" algn="l">
                        <a:spcAft>
                          <a:spcPts val="600"/>
                        </a:spcAft>
                        <a:buFontTx/>
                        <a:buBlip>
                          <a:blip r:embed="rId7"/>
                        </a:buBlip>
                      </a:pPr>
                      <a:r>
                        <a:rPr lang="en-US" sz="1440" baseline="0" dirty="0" smtClean="0">
                          <a:solidFill>
                            <a:schemeClr val="tx1"/>
                          </a:solidFill>
                          <a:effectLst/>
                          <a:latin typeface="Arial" pitchFamily="34" charset="0"/>
                          <a:ea typeface="Times New Roman"/>
                          <a:cs typeface="Arial" pitchFamily="34" charset="0"/>
                        </a:rPr>
                        <a:t>How many people in the school know your password.</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1" name="Picture 10" descr="Think About"/>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164288" y="1131370"/>
            <a:ext cx="1584176" cy="3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2135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271" y="1052736"/>
            <a:ext cx="6805315" cy="4824413"/>
          </a:xfrm>
        </p:spPr>
        <p:txBody>
          <a:bodyPr>
            <a:noAutofit/>
          </a:bodyPr>
          <a:lstStyle/>
          <a:p>
            <a:pPr marL="268288" indent="-255588">
              <a:spcAft>
                <a:spcPts val="0"/>
              </a:spcAft>
              <a:buClr>
                <a:srgbClr val="00B050"/>
              </a:buClr>
              <a:buSzPct val="75000"/>
            </a:pPr>
            <a:r>
              <a:rPr lang="en-GB" sz="1500" dirty="0"/>
              <a:t>IT asset management </a:t>
            </a:r>
            <a:r>
              <a:rPr lang="en-GB" sz="1500" dirty="0" smtClean="0"/>
              <a:t>is </a:t>
            </a:r>
            <a:r>
              <a:rPr lang="en-GB" sz="1500" dirty="0"/>
              <a:t>an important part of </a:t>
            </a:r>
            <a:r>
              <a:rPr lang="en-GB" sz="1500" dirty="0" smtClean="0"/>
              <a:t>any business </a:t>
            </a:r>
            <a:r>
              <a:rPr lang="en-GB" sz="1500" dirty="0"/>
              <a:t>strategy. It usually involves gathering </a:t>
            </a:r>
            <a:r>
              <a:rPr lang="en-GB" sz="1500" dirty="0" smtClean="0"/>
              <a:t>hardware </a:t>
            </a:r>
            <a:r>
              <a:rPr lang="en-GB" sz="1500" dirty="0"/>
              <a:t>and software inventory information which is then used to make decisions about hardware and software </a:t>
            </a:r>
            <a:r>
              <a:rPr lang="en-GB" sz="1500" dirty="0" smtClean="0"/>
              <a:t>purchases. </a:t>
            </a:r>
            <a:r>
              <a:rPr lang="en-GB" sz="1500" dirty="0"/>
              <a:t>IT inventory management helps </a:t>
            </a:r>
            <a:r>
              <a:rPr lang="en-GB" sz="1500" dirty="0" smtClean="0"/>
              <a:t>a company </a:t>
            </a:r>
            <a:r>
              <a:rPr lang="en-GB" sz="1500" dirty="0"/>
              <a:t>manage their systems more effectively and saves time and money by avoiding unnecessary asset purchases and promoting the </a:t>
            </a:r>
            <a:r>
              <a:rPr lang="en-GB" sz="1500" dirty="0" smtClean="0"/>
              <a:t>better use </a:t>
            </a:r>
            <a:r>
              <a:rPr lang="en-GB" sz="1500" dirty="0"/>
              <a:t>of existing resources. </a:t>
            </a:r>
            <a:r>
              <a:rPr lang="en-GB" sz="1500" dirty="0" smtClean="0"/>
              <a:t>Businesses </a:t>
            </a:r>
            <a:r>
              <a:rPr lang="en-GB" sz="1500" dirty="0"/>
              <a:t>that develop and maintain an effective IT asset management program further </a:t>
            </a:r>
            <a:r>
              <a:rPr lang="en-GB" sz="1500" dirty="0" smtClean="0"/>
              <a:t>reduce </a:t>
            </a:r>
            <a:r>
              <a:rPr lang="en-GB" sz="1500" dirty="0"/>
              <a:t>the incremental risks and related costs of advancing IT </a:t>
            </a:r>
            <a:r>
              <a:rPr lang="en-GB" sz="1500" dirty="0" smtClean="0"/>
              <a:t>demands on </a:t>
            </a:r>
            <a:r>
              <a:rPr lang="en-GB" sz="1500" dirty="0"/>
              <a:t>projects based on old, incomplete and/or less accurate information.</a:t>
            </a:r>
          </a:p>
          <a:p>
            <a:pPr marL="268288" indent="-255588">
              <a:spcAft>
                <a:spcPts val="0"/>
              </a:spcAft>
              <a:buClr>
                <a:srgbClr val="00B050"/>
              </a:buClr>
              <a:buSzPct val="75000"/>
            </a:pPr>
            <a:r>
              <a:rPr lang="en-GB" sz="1500" dirty="0"/>
              <a:t>Hardware asset management </a:t>
            </a:r>
            <a:r>
              <a:rPr lang="en-GB" sz="1500" dirty="0" smtClean="0"/>
              <a:t>is </a:t>
            </a:r>
            <a:r>
              <a:rPr lang="en-GB" sz="1500" dirty="0"/>
              <a:t>the management of the physical components of computers and computer networks, from acquisition through disposal. Common business practices include request and approval process, procurement management, life cycle management, redeployment and disposal management</a:t>
            </a:r>
            <a:r>
              <a:rPr lang="en-GB" sz="1500" dirty="0" smtClean="0"/>
              <a:t>.</a:t>
            </a:r>
          </a:p>
          <a:p>
            <a:pPr marL="268288" indent="-255588">
              <a:spcAft>
                <a:spcPts val="0"/>
              </a:spcAft>
              <a:buClr>
                <a:srgbClr val="00B050"/>
              </a:buClr>
              <a:buSzPct val="75000"/>
            </a:pPr>
            <a:r>
              <a:rPr lang="en-GB" sz="1500" dirty="0" smtClean="0"/>
              <a:t>Think of it as replacing broken stuff before it is broken, ordering paper before the paper runs out, replacing IT equipment every 3 years, </a:t>
            </a:r>
            <a:r>
              <a:rPr lang="en-GB" sz="1500" dirty="0" err="1" smtClean="0"/>
              <a:t>MOT’ing</a:t>
            </a:r>
            <a:r>
              <a:rPr lang="en-GB" sz="1500" dirty="0" smtClean="0"/>
              <a:t> current hardware, hot-swopping, cascading, and finding new tools for old jobs. Think bathroom, think toilet paper, think Andrew Puppy.</a:t>
            </a:r>
            <a:endParaRPr lang="en-GB" sz="1500" dirty="0"/>
          </a:p>
          <a:p>
            <a:pPr marL="255588" indent="-255588">
              <a:spcAft>
                <a:spcPts val="0"/>
              </a:spcAft>
              <a:buClr>
                <a:srgbClr val="00B050"/>
              </a:buClr>
              <a:buSzPct val="75000"/>
            </a:pPr>
            <a:r>
              <a:rPr lang="en-GB" sz="1500" dirty="0" smtClean="0"/>
              <a:t>Click </a:t>
            </a:r>
            <a:r>
              <a:rPr lang="en-GB" sz="1500" dirty="0" smtClean="0">
                <a:hlinkClick r:id="rId3"/>
              </a:rPr>
              <a:t>here</a:t>
            </a:r>
            <a:r>
              <a:rPr lang="en-GB" sz="1500" dirty="0" smtClean="0"/>
              <a:t>, </a:t>
            </a:r>
            <a:r>
              <a:rPr lang="en-GB" sz="1500" dirty="0" smtClean="0">
                <a:hlinkClick r:id="rId4"/>
              </a:rPr>
              <a:t>here </a:t>
            </a:r>
            <a:r>
              <a:rPr lang="en-GB" sz="1500" dirty="0" smtClean="0"/>
              <a:t>and </a:t>
            </a:r>
            <a:r>
              <a:rPr lang="en-GB" sz="1500" dirty="0" smtClean="0">
                <a:hlinkClick r:id="rId5"/>
              </a:rPr>
              <a:t>here </a:t>
            </a:r>
            <a:r>
              <a:rPr lang="en-GB" sz="1500" dirty="0" smtClean="0"/>
              <a:t>for examples of how abusing </a:t>
            </a:r>
            <a:r>
              <a:rPr lang="en-GB" sz="1500" b="1" dirty="0" smtClean="0"/>
              <a:t>Asset Management</a:t>
            </a:r>
            <a:r>
              <a:rPr lang="en-GB" sz="1500" dirty="0" smtClean="0"/>
              <a:t> can affect the reputation and finances of a company.</a:t>
            </a:r>
          </a:p>
          <a:p>
            <a:pPr marL="0" indent="0">
              <a:spcAft>
                <a:spcPts val="0"/>
              </a:spcAft>
              <a:buClr>
                <a:srgbClr val="00B050"/>
              </a:buClr>
              <a:buSzPct val="75000"/>
              <a:buNone/>
            </a:pPr>
            <a:r>
              <a:rPr lang="en-GB" sz="1500" b="1" dirty="0" smtClean="0">
                <a:solidFill>
                  <a:srgbClr val="FF0000"/>
                </a:solidFill>
              </a:rPr>
              <a:t>Task 26 – </a:t>
            </a:r>
            <a:r>
              <a:rPr lang="en-GB" sz="1500" dirty="0" smtClean="0">
                <a:solidFill>
                  <a:srgbClr val="FF0000"/>
                </a:solidFill>
              </a:rPr>
              <a:t>Using 2 different business models and the </a:t>
            </a:r>
            <a:r>
              <a:rPr lang="en-GB" sz="1600" dirty="0">
                <a:solidFill>
                  <a:srgbClr val="FF0000"/>
                </a:solidFill>
                <a:hlinkClick r:id="rId6" action="ppaction://hlinkfile"/>
              </a:rPr>
              <a:t>Report Template</a:t>
            </a:r>
            <a:r>
              <a:rPr lang="en-GB" sz="1500" dirty="0" smtClean="0">
                <a:solidFill>
                  <a:srgbClr val="FF0000"/>
                </a:solidFill>
              </a:rPr>
              <a:t>, define the Companies Policy on </a:t>
            </a:r>
            <a:r>
              <a:rPr lang="en-GB" sz="1500" b="1" dirty="0" smtClean="0">
                <a:solidFill>
                  <a:srgbClr val="FF0000"/>
                </a:solidFill>
              </a:rPr>
              <a:t>Asset Management</a:t>
            </a:r>
            <a:r>
              <a:rPr lang="en-GB" sz="1500" dirty="0" smtClean="0">
                <a:solidFill>
                  <a:srgbClr val="FF0000"/>
                </a:solidFill>
              </a:rPr>
              <a:t> </a:t>
            </a:r>
            <a:r>
              <a:rPr lang="en-GB" sz="1500" dirty="0">
                <a:solidFill>
                  <a:srgbClr val="FF0000"/>
                </a:solidFill>
              </a:rPr>
              <a:t>procedures</a:t>
            </a:r>
            <a:r>
              <a:rPr lang="en-GB" sz="1500" dirty="0" smtClean="0">
                <a:solidFill>
                  <a:srgbClr val="FF0000"/>
                </a:solidFill>
              </a:rPr>
              <a:t>.</a:t>
            </a:r>
          </a:p>
        </p:txBody>
      </p:sp>
      <p:graphicFrame>
        <p:nvGraphicFramePr>
          <p:cNvPr id="5" name="Table 4"/>
          <p:cNvGraphicFramePr>
            <a:graphicFrameLocks noGrp="1"/>
          </p:cNvGraphicFramePr>
          <p:nvPr>
            <p:extLst>
              <p:ext uri="{D42A27DB-BD31-4B8C-83A1-F6EECF244321}">
                <p14:modId xmlns:p14="http://schemas.microsoft.com/office/powerpoint/2010/main" val="4052096652"/>
              </p:ext>
            </p:extLst>
          </p:nvPr>
        </p:nvGraphicFramePr>
        <p:xfrm>
          <a:off x="1907704" y="6021288"/>
          <a:ext cx="3672408" cy="609600"/>
        </p:xfrm>
        <a:graphic>
          <a:graphicData uri="http://schemas.openxmlformats.org/drawingml/2006/table">
            <a:tbl>
              <a:tblPr firstRow="1" bandRow="1">
                <a:tableStyleId>{5C22544A-7EE6-4342-B048-85BDC9FD1C3A}</a:tableStyleId>
              </a:tblPr>
              <a:tblGrid>
                <a:gridCol w="1836204"/>
                <a:gridCol w="1836204"/>
              </a:tblGrid>
              <a:tr h="218771">
                <a:tc gridSpan="2">
                  <a:txBody>
                    <a:bodyPr/>
                    <a:lstStyle/>
                    <a:p>
                      <a:pPr algn="ctr"/>
                      <a:r>
                        <a:rPr lang="en-GB" sz="1400" dirty="0" smtClean="0">
                          <a:latin typeface="Arial" panose="020B0604020202020204" pitchFamily="34" charset="0"/>
                          <a:cs typeface="Arial" panose="020B0604020202020204" pitchFamily="34" charset="0"/>
                        </a:rPr>
                        <a:t>Asset Management</a:t>
                      </a:r>
                      <a:endParaRPr lang="en-GB" sz="1400" dirty="0">
                        <a:latin typeface="Arial" panose="020B0604020202020204" pitchFamily="34" charset="0"/>
                        <a:cs typeface="Arial" panose="020B0604020202020204" pitchFamily="34" charset="0"/>
                      </a:endParaRPr>
                    </a:p>
                  </a:txBody>
                  <a:tcPr/>
                </a:tc>
                <a:tc hMerge="1">
                  <a:txBody>
                    <a:bodyPr/>
                    <a:lstStyle/>
                    <a:p>
                      <a:endParaRPr lang="en-GB"/>
                    </a:p>
                  </a:txBody>
                  <a:tcPr/>
                </a:tc>
              </a:tr>
              <a:tr h="199194">
                <a:tc>
                  <a:txBody>
                    <a:bodyPr/>
                    <a:lstStyle/>
                    <a:p>
                      <a:pPr algn="ctr"/>
                      <a:r>
                        <a:rPr lang="en-GB" sz="1400" b="0" dirty="0" smtClean="0">
                          <a:latin typeface="Arial" panose="020B0604020202020204" pitchFamily="34" charset="0"/>
                          <a:cs typeface="Arial" panose="020B0604020202020204" pitchFamily="34" charset="0"/>
                        </a:rPr>
                        <a:t>Business 1</a:t>
                      </a:r>
                      <a:endParaRPr lang="en-GB" sz="1400" b="0" dirty="0">
                        <a:latin typeface="Arial" panose="020B0604020202020204" pitchFamily="34" charset="0"/>
                        <a:cs typeface="Arial" panose="020B0604020202020204" pitchFamily="34" charset="0"/>
                      </a:endParaRPr>
                    </a:p>
                  </a:txBody>
                  <a:tcPr/>
                </a:tc>
                <a:tc>
                  <a:txBody>
                    <a:bodyPr/>
                    <a:lstStyle/>
                    <a:p>
                      <a:pPr algn="ctr"/>
                      <a:r>
                        <a:rPr lang="en-GB" sz="1400" b="0" dirty="0" smtClean="0">
                          <a:latin typeface="Arial" panose="020B0604020202020204" pitchFamily="34" charset="0"/>
                          <a:cs typeface="Arial" panose="020B0604020202020204" pitchFamily="34" charset="0"/>
                        </a:rPr>
                        <a:t>Business 2</a:t>
                      </a:r>
                      <a:endParaRPr lang="en-GB" sz="1400" b="0" dirty="0">
                        <a:latin typeface="Arial" panose="020B0604020202020204" pitchFamily="34" charset="0"/>
                        <a:cs typeface="Arial" panose="020B0604020202020204" pitchFamily="34" charset="0"/>
                      </a:endParaRPr>
                    </a:p>
                  </a:txBody>
                  <a:tcPr/>
                </a:tc>
              </a:tr>
            </a:tbl>
          </a:graphicData>
        </a:graphic>
      </p:graphicFrame>
      <p:sp>
        <p:nvSpPr>
          <p:cNvPr id="8" name="Title 2"/>
          <p:cNvSpPr>
            <a:spLocks noGrp="1"/>
          </p:cNvSpPr>
          <p:nvPr>
            <p:ph type="title"/>
          </p:nvPr>
        </p:nvSpPr>
        <p:spPr>
          <a:xfrm>
            <a:off x="70266" y="72008"/>
            <a:ext cx="8859452" cy="548680"/>
          </a:xfrm>
        </p:spPr>
        <p:txBody>
          <a:bodyPr>
            <a:noAutofit/>
          </a:bodyPr>
          <a:lstStyle/>
          <a:p>
            <a:r>
              <a:rPr lang="en-GB" sz="4000" dirty="0" smtClean="0"/>
              <a:t>6.5 - </a:t>
            </a:r>
            <a:r>
              <a:rPr lang="en-GB" sz="4000" dirty="0"/>
              <a:t>Protection </a:t>
            </a:r>
            <a:r>
              <a:rPr lang="en-GB" sz="4000" dirty="0" smtClean="0"/>
              <a:t>Measures – Policies</a:t>
            </a:r>
            <a:endParaRPr lang="en-GB" sz="4000" dirty="0"/>
          </a:p>
        </p:txBody>
      </p:sp>
      <p:graphicFrame>
        <p:nvGraphicFramePr>
          <p:cNvPr id="9" name="Table 8"/>
          <p:cNvGraphicFramePr>
            <a:graphicFrameLocks noGrp="1"/>
          </p:cNvGraphicFramePr>
          <p:nvPr>
            <p:extLst>
              <p:ext uri="{D42A27DB-BD31-4B8C-83A1-F6EECF244321}">
                <p14:modId xmlns:p14="http://schemas.microsoft.com/office/powerpoint/2010/main" val="2011843222"/>
              </p:ext>
            </p:extLst>
          </p:nvPr>
        </p:nvGraphicFramePr>
        <p:xfrm>
          <a:off x="7128594" y="1052736"/>
          <a:ext cx="1691878" cy="55446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17881">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26735">
                <a:tc>
                  <a:txBody>
                    <a:bodyPr/>
                    <a:lstStyle/>
                    <a:p>
                      <a:pPr marL="177800" indent="-177800" algn="l">
                        <a:spcAft>
                          <a:spcPts val="600"/>
                        </a:spcAft>
                        <a:buFontTx/>
                        <a:buBlip>
                          <a:blip r:embed="rId7"/>
                        </a:buBlip>
                      </a:pPr>
                      <a:r>
                        <a:rPr lang="en-US" sz="1440" baseline="0" dirty="0" smtClean="0">
                          <a:solidFill>
                            <a:srgbClr val="FF0000"/>
                          </a:solidFill>
                          <a:effectLst/>
                          <a:latin typeface="Arial" pitchFamily="34" charset="0"/>
                          <a:ea typeface="Times New Roman"/>
                          <a:cs typeface="Arial" pitchFamily="34" charset="0"/>
                        </a:rPr>
                        <a:t>Why does the school block Facebook and YouTube</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7"/>
                        </a:buBlip>
                      </a:pPr>
                      <a:r>
                        <a:rPr lang="en-GB" sz="1440" baseline="0" dirty="0" smtClean="0">
                          <a:solidFill>
                            <a:schemeClr val="tx1"/>
                          </a:solidFill>
                          <a:effectLst/>
                          <a:latin typeface="Arial" pitchFamily="34" charset="0"/>
                          <a:ea typeface="Times New Roman"/>
                          <a:cs typeface="Arial" pitchFamily="34" charset="0"/>
                        </a:rPr>
                        <a:t>What are the dangers with memory sticks</a:t>
                      </a:r>
                    </a:p>
                    <a:p>
                      <a:pPr marL="177800" indent="-177800" algn="l">
                        <a:spcAft>
                          <a:spcPts val="600"/>
                        </a:spcAft>
                        <a:buFontTx/>
                        <a:buBlip>
                          <a:blip r:embed="rId7"/>
                        </a:buBlip>
                      </a:pPr>
                      <a:r>
                        <a:rPr lang="en-GB" sz="1440" baseline="0" dirty="0" smtClean="0">
                          <a:solidFill>
                            <a:srgbClr val="FF0000"/>
                          </a:solidFill>
                          <a:effectLst/>
                          <a:latin typeface="Arial" pitchFamily="34" charset="0"/>
                          <a:ea typeface="Times New Roman"/>
                          <a:cs typeface="Arial" pitchFamily="34" charset="0"/>
                        </a:rPr>
                        <a:t>The login procedure on your computer</a:t>
                      </a:r>
                    </a:p>
                    <a:p>
                      <a:pPr marL="177800" indent="-177800" algn="l">
                        <a:spcAft>
                          <a:spcPts val="600"/>
                        </a:spcAft>
                        <a:buFontTx/>
                        <a:buBlip>
                          <a:blip r:embed="rId7"/>
                        </a:buBlip>
                      </a:pPr>
                      <a:r>
                        <a:rPr lang="en-GB" sz="1440" baseline="0" dirty="0" smtClean="0">
                          <a:solidFill>
                            <a:schemeClr val="tx1"/>
                          </a:solidFill>
                          <a:effectLst/>
                          <a:latin typeface="Arial" pitchFamily="34" charset="0"/>
                          <a:ea typeface="Times New Roman"/>
                          <a:cs typeface="Arial" pitchFamily="34" charset="0"/>
                        </a:rPr>
                        <a:t>How often you change your personal passwords</a:t>
                      </a:r>
                    </a:p>
                    <a:p>
                      <a:pPr marL="177800" indent="-177800" algn="l">
                        <a:spcAft>
                          <a:spcPts val="600"/>
                        </a:spcAft>
                        <a:buFontTx/>
                        <a:buBlip>
                          <a:blip r:embed="rId7"/>
                        </a:buBlip>
                      </a:pPr>
                      <a:r>
                        <a:rPr lang="en-GB" sz="1440" baseline="0" dirty="0" smtClean="0">
                          <a:solidFill>
                            <a:srgbClr val="FF0000"/>
                          </a:solidFill>
                          <a:effectLst/>
                          <a:latin typeface="Arial" pitchFamily="34" charset="0"/>
                          <a:ea typeface="Times New Roman"/>
                          <a:cs typeface="Arial" pitchFamily="34" charset="0"/>
                        </a:rPr>
                        <a:t>The page on the wall by the door is there for</a:t>
                      </a:r>
                    </a:p>
                    <a:p>
                      <a:pPr marL="177800" indent="-177800" algn="l">
                        <a:spcAft>
                          <a:spcPts val="600"/>
                        </a:spcAft>
                        <a:buFontTx/>
                        <a:buBlip>
                          <a:blip r:embed="rId7"/>
                        </a:buBlip>
                      </a:pPr>
                      <a:r>
                        <a:rPr lang="en-US" sz="1440" baseline="0" dirty="0" smtClean="0">
                          <a:solidFill>
                            <a:schemeClr val="tx1"/>
                          </a:solidFill>
                          <a:effectLst/>
                          <a:latin typeface="Arial" pitchFamily="34" charset="0"/>
                          <a:ea typeface="Times New Roman"/>
                          <a:cs typeface="Arial" pitchFamily="34" charset="0"/>
                        </a:rPr>
                        <a:t>How many people in the school know your password.</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0" name="Picture 9" descr="Think About"/>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164288" y="1131370"/>
            <a:ext cx="1584176" cy="3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100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271" y="1052736"/>
            <a:ext cx="6805315" cy="5616575"/>
          </a:xfrm>
        </p:spPr>
        <p:txBody>
          <a:bodyPr>
            <a:noAutofit/>
          </a:bodyPr>
          <a:lstStyle/>
          <a:p>
            <a:pPr marL="268288" indent="-255588">
              <a:spcAft>
                <a:spcPts val="0"/>
              </a:spcAft>
              <a:buClr>
                <a:srgbClr val="00B050"/>
              </a:buClr>
              <a:buSzPct val="75000"/>
            </a:pPr>
            <a:r>
              <a:rPr lang="en-GB" sz="1630" b="1" dirty="0" smtClean="0"/>
              <a:t>User Responsibility –</a:t>
            </a:r>
            <a:r>
              <a:rPr lang="en-GB" sz="1630" dirty="0" smtClean="0"/>
              <a:t> The AUP policy lays down the rules but these are ethereal, no frivolous emails, but what is frivolous. No Internet Searching, but what if it is necessary, how much should be spent finding the right information and what if the link goes somewhere it should not, what about Pop-Ups. And printing, single sided or double, colour or B&amp;W.</a:t>
            </a:r>
          </a:p>
          <a:p>
            <a:pPr marL="268288" indent="-255588">
              <a:spcAft>
                <a:spcPts val="0"/>
              </a:spcAft>
              <a:buClr>
                <a:srgbClr val="00B050"/>
              </a:buClr>
              <a:buSzPct val="75000"/>
            </a:pPr>
            <a:r>
              <a:rPr lang="en-GB" sz="1630" dirty="0" smtClean="0"/>
              <a:t>Self control is a big issue in business, the Water Cooler philosophy, how much down time can a member of staff take advantage of to alleviate stress. Personal responsibility is something that is ingrained into staff in most companies, the love of the job, the devotion to the employer. Happy staff make productive staff. Good internet, email and file etiquette is hammered home but it is still something that is specific for the task. If it was the last page in the printer, would you go out of your way to put more paper in.</a:t>
            </a:r>
          </a:p>
          <a:p>
            <a:pPr marL="268288" indent="-255588">
              <a:spcAft>
                <a:spcPts val="0"/>
              </a:spcAft>
              <a:buClr>
                <a:srgbClr val="00B050"/>
              </a:buClr>
              <a:buSzPct val="75000"/>
            </a:pPr>
            <a:r>
              <a:rPr lang="en-GB" sz="1630" dirty="0" smtClean="0"/>
              <a:t>And at what point is it not your job, if a mouse is unplugged should you plug it back in. And tomorrow, and the next day, and every time a certain person walks past your desk. Should you replace the toner cartridge, should you click on the repair button in Windows, should you delete files on a shared drive just because you can.</a:t>
            </a:r>
          </a:p>
          <a:p>
            <a:pPr marL="268288" indent="-255588">
              <a:spcAft>
                <a:spcPts val="0"/>
              </a:spcAft>
              <a:buClr>
                <a:srgbClr val="00B050"/>
              </a:buClr>
              <a:buSzPct val="75000"/>
            </a:pPr>
            <a:r>
              <a:rPr lang="en-GB" sz="1630" dirty="0" smtClean="0"/>
              <a:t>This may all seem trivial but the self responsibility issue in companies can affect productivity, morale, personal space, and can affect customer care.</a:t>
            </a:r>
            <a:endParaRPr lang="en-GB" sz="1630" dirty="0"/>
          </a:p>
          <a:p>
            <a:pPr marL="255588" indent="-255588">
              <a:spcAft>
                <a:spcPts val="0"/>
              </a:spcAft>
              <a:buClr>
                <a:srgbClr val="00B050"/>
              </a:buClr>
              <a:buSzPct val="75000"/>
            </a:pPr>
            <a:r>
              <a:rPr lang="en-GB" sz="1630" dirty="0" smtClean="0"/>
              <a:t>Click </a:t>
            </a:r>
            <a:r>
              <a:rPr lang="en-GB" sz="1630" dirty="0" smtClean="0">
                <a:hlinkClick r:id="rId3"/>
              </a:rPr>
              <a:t>here </a:t>
            </a:r>
            <a:r>
              <a:rPr lang="en-GB" sz="1630" dirty="0" smtClean="0"/>
              <a:t>and </a:t>
            </a:r>
            <a:r>
              <a:rPr lang="en-GB" sz="1630" dirty="0" smtClean="0">
                <a:hlinkClick r:id="rId4"/>
              </a:rPr>
              <a:t>here </a:t>
            </a:r>
            <a:r>
              <a:rPr lang="en-GB" sz="1630" dirty="0" smtClean="0"/>
              <a:t>for examples of how abusing </a:t>
            </a:r>
            <a:r>
              <a:rPr lang="en-GB" sz="1630" b="1" dirty="0" smtClean="0"/>
              <a:t>User Responsibility</a:t>
            </a:r>
            <a:r>
              <a:rPr lang="en-GB" sz="1630" dirty="0" smtClean="0"/>
              <a:t> can affect the reputation and finances of a company.</a:t>
            </a:r>
          </a:p>
        </p:txBody>
      </p:sp>
      <p:sp>
        <p:nvSpPr>
          <p:cNvPr id="7" name="Title 2"/>
          <p:cNvSpPr>
            <a:spLocks noGrp="1"/>
          </p:cNvSpPr>
          <p:nvPr>
            <p:ph type="title"/>
          </p:nvPr>
        </p:nvSpPr>
        <p:spPr>
          <a:xfrm>
            <a:off x="70266" y="72008"/>
            <a:ext cx="8859452" cy="548680"/>
          </a:xfrm>
        </p:spPr>
        <p:txBody>
          <a:bodyPr>
            <a:noAutofit/>
          </a:bodyPr>
          <a:lstStyle/>
          <a:p>
            <a:r>
              <a:rPr lang="en-GB" sz="4000" dirty="0" smtClean="0"/>
              <a:t>6.5 - </a:t>
            </a:r>
            <a:r>
              <a:rPr lang="en-GB" sz="4000" dirty="0"/>
              <a:t>Protection </a:t>
            </a:r>
            <a:r>
              <a:rPr lang="en-GB" sz="4000" dirty="0" smtClean="0"/>
              <a:t>Measures – Policies</a:t>
            </a:r>
            <a:endParaRPr lang="en-GB" sz="4000" dirty="0"/>
          </a:p>
        </p:txBody>
      </p:sp>
      <p:graphicFrame>
        <p:nvGraphicFramePr>
          <p:cNvPr id="8" name="Table 7"/>
          <p:cNvGraphicFramePr>
            <a:graphicFrameLocks noGrp="1"/>
          </p:cNvGraphicFramePr>
          <p:nvPr>
            <p:extLst>
              <p:ext uri="{D42A27DB-BD31-4B8C-83A1-F6EECF244321}">
                <p14:modId xmlns:p14="http://schemas.microsoft.com/office/powerpoint/2010/main" val="2011843222"/>
              </p:ext>
            </p:extLst>
          </p:nvPr>
        </p:nvGraphicFramePr>
        <p:xfrm>
          <a:off x="7128594" y="1052736"/>
          <a:ext cx="1691878" cy="55446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17881">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26735">
                <a:tc>
                  <a:txBody>
                    <a:bodyPr/>
                    <a:lstStyle/>
                    <a:p>
                      <a:pPr marL="177800" indent="-177800" algn="l">
                        <a:spcAft>
                          <a:spcPts val="600"/>
                        </a:spcAft>
                        <a:buFontTx/>
                        <a:buBlip>
                          <a:blip r:embed="rId5"/>
                        </a:buBlip>
                      </a:pPr>
                      <a:r>
                        <a:rPr lang="en-US" sz="1440" baseline="0" dirty="0" smtClean="0">
                          <a:solidFill>
                            <a:srgbClr val="FF0000"/>
                          </a:solidFill>
                          <a:effectLst/>
                          <a:latin typeface="Arial" pitchFamily="34" charset="0"/>
                          <a:ea typeface="Times New Roman"/>
                          <a:cs typeface="Arial" pitchFamily="34" charset="0"/>
                        </a:rPr>
                        <a:t>Why does the school block Facebook and YouTube</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5"/>
                        </a:buBlip>
                      </a:pPr>
                      <a:r>
                        <a:rPr lang="en-GB" sz="1440" baseline="0" dirty="0" smtClean="0">
                          <a:solidFill>
                            <a:schemeClr val="tx1"/>
                          </a:solidFill>
                          <a:effectLst/>
                          <a:latin typeface="Arial" pitchFamily="34" charset="0"/>
                          <a:ea typeface="Times New Roman"/>
                          <a:cs typeface="Arial" pitchFamily="34" charset="0"/>
                        </a:rPr>
                        <a:t>What are the dangers with memory sticks</a:t>
                      </a:r>
                    </a:p>
                    <a:p>
                      <a:pPr marL="177800" indent="-177800" algn="l">
                        <a:spcAft>
                          <a:spcPts val="600"/>
                        </a:spcAft>
                        <a:buFontTx/>
                        <a:buBlip>
                          <a:blip r:embed="rId5"/>
                        </a:buBlip>
                      </a:pPr>
                      <a:r>
                        <a:rPr lang="en-GB" sz="1440" baseline="0" dirty="0" smtClean="0">
                          <a:solidFill>
                            <a:srgbClr val="FF0000"/>
                          </a:solidFill>
                          <a:effectLst/>
                          <a:latin typeface="Arial" pitchFamily="34" charset="0"/>
                          <a:ea typeface="Times New Roman"/>
                          <a:cs typeface="Arial" pitchFamily="34" charset="0"/>
                        </a:rPr>
                        <a:t>The login procedure on your computer</a:t>
                      </a:r>
                    </a:p>
                    <a:p>
                      <a:pPr marL="177800" indent="-177800" algn="l">
                        <a:spcAft>
                          <a:spcPts val="600"/>
                        </a:spcAft>
                        <a:buFontTx/>
                        <a:buBlip>
                          <a:blip r:embed="rId5"/>
                        </a:buBlip>
                      </a:pPr>
                      <a:r>
                        <a:rPr lang="en-GB" sz="1440" baseline="0" dirty="0" smtClean="0">
                          <a:solidFill>
                            <a:schemeClr val="tx1"/>
                          </a:solidFill>
                          <a:effectLst/>
                          <a:latin typeface="Arial" pitchFamily="34" charset="0"/>
                          <a:ea typeface="Times New Roman"/>
                          <a:cs typeface="Arial" pitchFamily="34" charset="0"/>
                        </a:rPr>
                        <a:t>How often you change your personal passwords</a:t>
                      </a:r>
                    </a:p>
                    <a:p>
                      <a:pPr marL="177800" indent="-177800" algn="l">
                        <a:spcAft>
                          <a:spcPts val="600"/>
                        </a:spcAft>
                        <a:buFontTx/>
                        <a:buBlip>
                          <a:blip r:embed="rId5"/>
                        </a:buBlip>
                      </a:pPr>
                      <a:r>
                        <a:rPr lang="en-GB" sz="1440" baseline="0" dirty="0" smtClean="0">
                          <a:solidFill>
                            <a:srgbClr val="FF0000"/>
                          </a:solidFill>
                          <a:effectLst/>
                          <a:latin typeface="Arial" pitchFamily="34" charset="0"/>
                          <a:ea typeface="Times New Roman"/>
                          <a:cs typeface="Arial" pitchFamily="34" charset="0"/>
                        </a:rPr>
                        <a:t>The page on the wall by the door is there for</a:t>
                      </a:r>
                    </a:p>
                    <a:p>
                      <a:pPr marL="177800" indent="-177800" algn="l">
                        <a:spcAft>
                          <a:spcPts val="600"/>
                        </a:spcAft>
                        <a:buFontTx/>
                        <a:buBlip>
                          <a:blip r:embed="rId5"/>
                        </a:buBlip>
                      </a:pPr>
                      <a:r>
                        <a:rPr lang="en-US" sz="1440" baseline="0" dirty="0" smtClean="0">
                          <a:solidFill>
                            <a:schemeClr val="tx1"/>
                          </a:solidFill>
                          <a:effectLst/>
                          <a:latin typeface="Arial" pitchFamily="34" charset="0"/>
                          <a:ea typeface="Times New Roman"/>
                          <a:cs typeface="Arial" pitchFamily="34" charset="0"/>
                        </a:rPr>
                        <a:t>How many people in the school know your password.</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9" name="Picture 8" descr="Think About"/>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164288" y="1131370"/>
            <a:ext cx="1584176" cy="3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9523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2413"/>
            <a:ext cx="6696075" cy="4968875"/>
          </a:xfrm>
        </p:spPr>
        <p:txBody>
          <a:bodyPr>
            <a:noAutofit/>
          </a:bodyPr>
          <a:lstStyle/>
          <a:p>
            <a:pPr marL="234950" indent="-222250">
              <a:spcAft>
                <a:spcPts val="0"/>
              </a:spcAft>
              <a:buClr>
                <a:srgbClr val="00B050"/>
              </a:buClr>
              <a:buSzPct val="75000"/>
            </a:pPr>
            <a:r>
              <a:rPr lang="en-GB" sz="1550" b="1" dirty="0" smtClean="0"/>
              <a:t>Issue Reporting –</a:t>
            </a:r>
            <a:r>
              <a:rPr lang="en-GB" sz="1550" dirty="0" smtClean="0"/>
              <a:t> Most Intranets have a link on them to report a network issue, but all networks have software for recording their own issues. Tracking through network logs, web logs, email logs etc. and linking this through the portal allows a network manager to allocate resources and staff to repairs as they happen. For instance a printer log will tell the system when the cartridge is running low or paper is running out, a linked version will then order a replacement.</a:t>
            </a:r>
          </a:p>
          <a:p>
            <a:pPr marL="234950" indent="-222250">
              <a:spcAft>
                <a:spcPts val="0"/>
              </a:spcAft>
              <a:buClr>
                <a:srgbClr val="00B050"/>
              </a:buClr>
              <a:buSzPct val="75000"/>
            </a:pPr>
            <a:r>
              <a:rPr lang="en-GB" sz="1550" dirty="0" smtClean="0"/>
              <a:t>Similarly a web log records activity, looks at patterns, checks visited sites for issues and puts into place protocols that block them or caches them.</a:t>
            </a:r>
          </a:p>
          <a:p>
            <a:pPr marL="234950" indent="-222250">
              <a:spcAft>
                <a:spcPts val="0"/>
              </a:spcAft>
              <a:buClr>
                <a:srgbClr val="00B050"/>
              </a:buClr>
              <a:buSzPct val="75000"/>
            </a:pPr>
            <a:r>
              <a:rPr lang="en-GB" sz="1550" dirty="0" smtClean="0"/>
              <a:t>Staff reporting of issues pre-empts this, reducing down the need to wait for a fault report and allows a quicker turnover of repairs. Good business practice is to take advantage of both of these, personal and log, in order to reduce downtime, improve efficiency and alleviate staff stress.</a:t>
            </a:r>
            <a:endParaRPr lang="en-GB" sz="1550" dirty="0"/>
          </a:p>
          <a:p>
            <a:pPr marL="234950" indent="-222250">
              <a:spcAft>
                <a:spcPts val="0"/>
              </a:spcAft>
              <a:buClr>
                <a:srgbClr val="00B050"/>
              </a:buClr>
              <a:buSzPct val="75000"/>
            </a:pPr>
            <a:r>
              <a:rPr lang="en-GB" sz="1550" dirty="0" smtClean="0"/>
              <a:t>Click </a:t>
            </a:r>
            <a:r>
              <a:rPr lang="en-GB" sz="1550" dirty="0" smtClean="0">
                <a:hlinkClick r:id="rId3"/>
              </a:rPr>
              <a:t>here </a:t>
            </a:r>
            <a:r>
              <a:rPr lang="en-GB" sz="1550" dirty="0" smtClean="0"/>
              <a:t>and </a:t>
            </a:r>
            <a:r>
              <a:rPr lang="en-GB" sz="1550" dirty="0" smtClean="0">
                <a:hlinkClick r:id="rId4"/>
              </a:rPr>
              <a:t>here </a:t>
            </a:r>
            <a:r>
              <a:rPr lang="en-GB" sz="1550" dirty="0" smtClean="0"/>
              <a:t>for examples of how abusing </a:t>
            </a:r>
            <a:r>
              <a:rPr lang="en-GB" sz="1550" b="1" dirty="0"/>
              <a:t>Issue Reporting </a:t>
            </a:r>
            <a:r>
              <a:rPr lang="en-GB" sz="1550" dirty="0" smtClean="0"/>
              <a:t>can affect the reputation and finances of a </a:t>
            </a:r>
            <a:br>
              <a:rPr lang="en-GB" sz="1550" dirty="0" smtClean="0"/>
            </a:br>
            <a:r>
              <a:rPr lang="en-GB" sz="1550" dirty="0" smtClean="0"/>
              <a:t>company.</a:t>
            </a:r>
          </a:p>
          <a:p>
            <a:pPr marL="0" indent="0">
              <a:spcAft>
                <a:spcPts val="0"/>
              </a:spcAft>
              <a:buNone/>
            </a:pPr>
            <a:r>
              <a:rPr lang="en-GB" sz="1550" b="1" dirty="0" smtClean="0">
                <a:solidFill>
                  <a:srgbClr val="FF0000"/>
                </a:solidFill>
              </a:rPr>
              <a:t>Task 27 – </a:t>
            </a:r>
            <a:r>
              <a:rPr lang="en-GB" sz="1550" dirty="0" smtClean="0">
                <a:solidFill>
                  <a:srgbClr val="FF0000"/>
                </a:solidFill>
              </a:rPr>
              <a:t>Using 2 different business </a:t>
            </a:r>
            <a:br>
              <a:rPr lang="en-GB" sz="1550" dirty="0" smtClean="0">
                <a:solidFill>
                  <a:srgbClr val="FF0000"/>
                </a:solidFill>
              </a:rPr>
            </a:br>
            <a:r>
              <a:rPr lang="en-GB" sz="1550" dirty="0" smtClean="0">
                <a:solidFill>
                  <a:srgbClr val="FF0000"/>
                </a:solidFill>
              </a:rPr>
              <a:t>models and the </a:t>
            </a:r>
            <a:r>
              <a:rPr lang="en-GB" sz="1550" dirty="0">
                <a:solidFill>
                  <a:srgbClr val="FF0000"/>
                </a:solidFill>
                <a:hlinkClick r:id="rId5" action="ppaction://hlinkfile"/>
              </a:rPr>
              <a:t>Report Template</a:t>
            </a:r>
            <a:r>
              <a:rPr lang="en-GB" sz="1550" dirty="0" smtClean="0">
                <a:solidFill>
                  <a:srgbClr val="FF0000"/>
                </a:solidFill>
              </a:rPr>
              <a:t>, </a:t>
            </a:r>
            <a:br>
              <a:rPr lang="en-GB" sz="1550" dirty="0" smtClean="0">
                <a:solidFill>
                  <a:srgbClr val="FF0000"/>
                </a:solidFill>
              </a:rPr>
            </a:br>
            <a:r>
              <a:rPr lang="en-GB" sz="1550" dirty="0" smtClean="0">
                <a:solidFill>
                  <a:srgbClr val="FF0000"/>
                </a:solidFill>
              </a:rPr>
              <a:t>define their Policy on </a:t>
            </a:r>
            <a:r>
              <a:rPr lang="en-GB" sz="1550" b="1" dirty="0" smtClean="0">
                <a:solidFill>
                  <a:srgbClr val="FF0000"/>
                </a:solidFill>
              </a:rPr>
              <a:t>User </a:t>
            </a:r>
            <a:br>
              <a:rPr lang="en-GB" sz="1550" b="1" dirty="0" smtClean="0">
                <a:solidFill>
                  <a:srgbClr val="FF0000"/>
                </a:solidFill>
              </a:rPr>
            </a:br>
            <a:r>
              <a:rPr lang="en-GB" sz="1550" b="1" dirty="0" smtClean="0">
                <a:solidFill>
                  <a:srgbClr val="FF0000"/>
                </a:solidFill>
              </a:rPr>
              <a:t>Responsibility </a:t>
            </a:r>
            <a:r>
              <a:rPr lang="en-GB" sz="1550" dirty="0" smtClean="0">
                <a:solidFill>
                  <a:srgbClr val="FF0000"/>
                </a:solidFill>
              </a:rPr>
              <a:t>and </a:t>
            </a:r>
            <a:r>
              <a:rPr lang="en-GB" sz="1550" b="1" dirty="0" smtClean="0">
                <a:solidFill>
                  <a:srgbClr val="FF0000"/>
                </a:solidFill>
              </a:rPr>
              <a:t>Issue Reporting </a:t>
            </a:r>
            <a:br>
              <a:rPr lang="en-GB" sz="1550" b="1" dirty="0" smtClean="0">
                <a:solidFill>
                  <a:srgbClr val="FF0000"/>
                </a:solidFill>
              </a:rPr>
            </a:br>
            <a:r>
              <a:rPr lang="en-GB" sz="1550" dirty="0" smtClean="0">
                <a:solidFill>
                  <a:srgbClr val="FF0000"/>
                </a:solidFill>
              </a:rPr>
              <a:t>procedures.</a:t>
            </a:r>
          </a:p>
        </p:txBody>
      </p:sp>
      <p:graphicFrame>
        <p:nvGraphicFramePr>
          <p:cNvPr id="6" name="Table 5"/>
          <p:cNvGraphicFramePr>
            <a:graphicFrameLocks noGrp="1"/>
          </p:cNvGraphicFramePr>
          <p:nvPr>
            <p:extLst>
              <p:ext uri="{D42A27DB-BD31-4B8C-83A1-F6EECF244321}">
                <p14:modId xmlns:p14="http://schemas.microsoft.com/office/powerpoint/2010/main" val="4280222159"/>
              </p:ext>
            </p:extLst>
          </p:nvPr>
        </p:nvGraphicFramePr>
        <p:xfrm>
          <a:off x="251520" y="6059760"/>
          <a:ext cx="6768752" cy="609600"/>
        </p:xfrm>
        <a:graphic>
          <a:graphicData uri="http://schemas.openxmlformats.org/drawingml/2006/table">
            <a:tbl>
              <a:tblPr firstRow="1" bandRow="1">
                <a:tableStyleId>{5C22544A-7EE6-4342-B048-85BDC9FD1C3A}</a:tableStyleId>
              </a:tblPr>
              <a:tblGrid>
                <a:gridCol w="1720869"/>
                <a:gridCol w="1720869"/>
                <a:gridCol w="1663507"/>
                <a:gridCol w="1663507"/>
              </a:tblGrid>
              <a:tr h="212446">
                <a:tc gridSpan="2">
                  <a:txBody>
                    <a:bodyPr/>
                    <a:lstStyle/>
                    <a:p>
                      <a:pPr algn="ctr"/>
                      <a:r>
                        <a:rPr lang="en-GB" sz="1400" dirty="0" smtClean="0">
                          <a:latin typeface="Arial" panose="020B0604020202020204" pitchFamily="34" charset="0"/>
                          <a:cs typeface="Arial" panose="020B0604020202020204" pitchFamily="34" charset="0"/>
                        </a:rPr>
                        <a:t>User responsibility</a:t>
                      </a:r>
                      <a:endParaRPr lang="en-GB" sz="1400" dirty="0">
                        <a:latin typeface="Arial" panose="020B0604020202020204" pitchFamily="34" charset="0"/>
                        <a:cs typeface="Arial" panose="020B0604020202020204" pitchFamily="34" charset="0"/>
                      </a:endParaRPr>
                    </a:p>
                  </a:txBody>
                  <a:tcPr/>
                </a:tc>
                <a:tc hMerge="1">
                  <a:txBody>
                    <a:bodyPr/>
                    <a:lstStyle/>
                    <a:p>
                      <a:endParaRPr lang="en-GB"/>
                    </a:p>
                  </a:txBody>
                  <a:tcPr/>
                </a:tc>
                <a:tc gridSpan="2">
                  <a:txBody>
                    <a:bodyPr/>
                    <a:lstStyle/>
                    <a:p>
                      <a:pPr algn="ctr"/>
                      <a:r>
                        <a:rPr lang="en-GB" sz="1400" dirty="0" smtClean="0">
                          <a:latin typeface="Arial" panose="020B0604020202020204" pitchFamily="34" charset="0"/>
                          <a:cs typeface="Arial" panose="020B0604020202020204" pitchFamily="34" charset="0"/>
                        </a:rPr>
                        <a:t>Issue reporting</a:t>
                      </a:r>
                      <a:endParaRPr lang="en-GB" sz="1400" dirty="0">
                        <a:latin typeface="Arial" panose="020B0604020202020204" pitchFamily="34" charset="0"/>
                        <a:cs typeface="Arial" panose="020B0604020202020204" pitchFamily="34" charset="0"/>
                      </a:endParaRPr>
                    </a:p>
                  </a:txBody>
                  <a:tcPr/>
                </a:tc>
                <a:tc hMerge="1">
                  <a:txBody>
                    <a:bodyPr/>
                    <a:lstStyle/>
                    <a:p>
                      <a:endParaRPr lang="en-GB"/>
                    </a:p>
                  </a:txBody>
                  <a:tcPr/>
                </a:tc>
              </a:tr>
              <a:tr h="258475">
                <a:tc>
                  <a:txBody>
                    <a:bodyPr/>
                    <a:lstStyle/>
                    <a:p>
                      <a:pPr algn="ctr"/>
                      <a:r>
                        <a:rPr lang="en-GB" sz="1400" b="0" dirty="0" smtClean="0">
                          <a:latin typeface="Arial" panose="020B0604020202020204" pitchFamily="34" charset="0"/>
                          <a:cs typeface="Arial" panose="020B0604020202020204" pitchFamily="34" charset="0"/>
                        </a:rPr>
                        <a:t>Business 1</a:t>
                      </a:r>
                      <a:endParaRPr lang="en-GB" sz="1400" b="0" dirty="0">
                        <a:latin typeface="Arial" panose="020B0604020202020204" pitchFamily="34" charset="0"/>
                        <a:cs typeface="Arial" panose="020B0604020202020204" pitchFamily="34" charset="0"/>
                      </a:endParaRPr>
                    </a:p>
                  </a:txBody>
                  <a:tcPr/>
                </a:tc>
                <a:tc>
                  <a:txBody>
                    <a:bodyPr/>
                    <a:lstStyle/>
                    <a:p>
                      <a:pPr algn="ctr"/>
                      <a:r>
                        <a:rPr lang="en-GB" sz="1400" b="0" dirty="0" smtClean="0">
                          <a:latin typeface="Arial" panose="020B0604020202020204" pitchFamily="34" charset="0"/>
                          <a:cs typeface="Arial" panose="020B0604020202020204" pitchFamily="34" charset="0"/>
                        </a:rPr>
                        <a:t>Business 2</a:t>
                      </a:r>
                      <a:endParaRPr lang="en-GB" sz="1400" b="0" dirty="0">
                        <a:latin typeface="Arial" panose="020B0604020202020204" pitchFamily="34" charset="0"/>
                        <a:cs typeface="Arial" panose="020B0604020202020204" pitchFamily="34" charset="0"/>
                      </a:endParaRPr>
                    </a:p>
                  </a:txBody>
                  <a:tcPr/>
                </a:tc>
                <a:tc>
                  <a:txBody>
                    <a:bodyPr/>
                    <a:lstStyle/>
                    <a:p>
                      <a:pPr algn="ctr"/>
                      <a:r>
                        <a:rPr lang="en-GB" sz="1400" b="0" dirty="0" smtClean="0">
                          <a:latin typeface="Arial" panose="020B0604020202020204" pitchFamily="34" charset="0"/>
                          <a:cs typeface="Arial" panose="020B0604020202020204" pitchFamily="34" charset="0"/>
                        </a:rPr>
                        <a:t>Business 1</a:t>
                      </a:r>
                      <a:endParaRPr lang="en-GB" sz="1400" b="0" dirty="0">
                        <a:latin typeface="Arial" panose="020B0604020202020204" pitchFamily="34" charset="0"/>
                        <a:cs typeface="Arial" panose="020B0604020202020204" pitchFamily="34" charset="0"/>
                      </a:endParaRPr>
                    </a:p>
                  </a:txBody>
                  <a:tcPr/>
                </a:tc>
                <a:tc>
                  <a:txBody>
                    <a:bodyPr/>
                    <a:lstStyle/>
                    <a:p>
                      <a:pPr algn="ctr"/>
                      <a:r>
                        <a:rPr lang="en-GB" sz="1400" b="0" dirty="0" smtClean="0">
                          <a:latin typeface="Arial" panose="020B0604020202020204" pitchFamily="34" charset="0"/>
                          <a:cs typeface="Arial" panose="020B0604020202020204" pitchFamily="34" charset="0"/>
                        </a:rPr>
                        <a:t>Business 2</a:t>
                      </a:r>
                      <a:endParaRPr lang="en-GB" sz="1400" b="0" dirty="0">
                        <a:latin typeface="Arial" panose="020B0604020202020204" pitchFamily="34" charset="0"/>
                        <a:cs typeface="Arial" panose="020B0604020202020204" pitchFamily="34" charset="0"/>
                      </a:endParaRPr>
                    </a:p>
                  </a:txBody>
                  <a:tcPr/>
                </a:tc>
              </a:tr>
            </a:tbl>
          </a:graphicData>
        </a:graphic>
      </p:graphicFrame>
      <p:pic>
        <p:nvPicPr>
          <p:cNvPr id="1026" name="Picture 2">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125" t="39738" r="73148" b="33023"/>
          <a:stretch/>
        </p:blipFill>
        <p:spPr bwMode="auto">
          <a:xfrm>
            <a:off x="3342926" y="4606052"/>
            <a:ext cx="1584176" cy="1368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1259" t="53125" r="61748" b="26166"/>
          <a:stretch/>
        </p:blipFill>
        <p:spPr bwMode="auto">
          <a:xfrm>
            <a:off x="5022888" y="4606052"/>
            <a:ext cx="1997384" cy="1368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2"/>
          <p:cNvSpPr>
            <a:spLocks noGrp="1"/>
          </p:cNvSpPr>
          <p:nvPr>
            <p:ph type="title"/>
          </p:nvPr>
        </p:nvSpPr>
        <p:spPr>
          <a:xfrm>
            <a:off x="70266" y="72008"/>
            <a:ext cx="8859452" cy="548680"/>
          </a:xfrm>
        </p:spPr>
        <p:txBody>
          <a:bodyPr>
            <a:noAutofit/>
          </a:bodyPr>
          <a:lstStyle/>
          <a:p>
            <a:r>
              <a:rPr lang="en-GB" sz="4000" dirty="0" smtClean="0"/>
              <a:t>6.5 - </a:t>
            </a:r>
            <a:r>
              <a:rPr lang="en-GB" sz="4000" dirty="0"/>
              <a:t>Protection </a:t>
            </a:r>
            <a:r>
              <a:rPr lang="en-GB" sz="4000" dirty="0" smtClean="0"/>
              <a:t>Measures – Policies</a:t>
            </a:r>
            <a:endParaRPr lang="en-GB" sz="4000" dirty="0"/>
          </a:p>
        </p:txBody>
      </p:sp>
      <p:graphicFrame>
        <p:nvGraphicFramePr>
          <p:cNvPr id="11" name="Table 10"/>
          <p:cNvGraphicFramePr>
            <a:graphicFrameLocks noGrp="1"/>
          </p:cNvGraphicFramePr>
          <p:nvPr>
            <p:extLst>
              <p:ext uri="{D42A27DB-BD31-4B8C-83A1-F6EECF244321}">
                <p14:modId xmlns:p14="http://schemas.microsoft.com/office/powerpoint/2010/main" val="2977695173"/>
              </p:ext>
            </p:extLst>
          </p:nvPr>
        </p:nvGraphicFramePr>
        <p:xfrm>
          <a:off x="7164288" y="1052736"/>
          <a:ext cx="1691878" cy="55446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17881">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26735">
                <a:tc>
                  <a:txBody>
                    <a:bodyPr/>
                    <a:lstStyle/>
                    <a:p>
                      <a:pPr marL="177800" indent="-177800" algn="l">
                        <a:spcAft>
                          <a:spcPts val="600"/>
                        </a:spcAft>
                        <a:buFontTx/>
                        <a:buBlip>
                          <a:blip r:embed="rId10"/>
                        </a:buBlip>
                      </a:pPr>
                      <a:r>
                        <a:rPr lang="en-US" sz="1440" baseline="0" dirty="0" smtClean="0">
                          <a:solidFill>
                            <a:srgbClr val="FF0000"/>
                          </a:solidFill>
                          <a:effectLst/>
                          <a:latin typeface="Arial" pitchFamily="34" charset="0"/>
                          <a:ea typeface="Times New Roman"/>
                          <a:cs typeface="Arial" pitchFamily="34" charset="0"/>
                        </a:rPr>
                        <a:t>Why does the school block Facebook and YouTube</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10"/>
                        </a:buBlip>
                      </a:pPr>
                      <a:r>
                        <a:rPr lang="en-GB" sz="1440" baseline="0" dirty="0" smtClean="0">
                          <a:solidFill>
                            <a:schemeClr val="tx1"/>
                          </a:solidFill>
                          <a:effectLst/>
                          <a:latin typeface="Arial" pitchFamily="34" charset="0"/>
                          <a:ea typeface="Times New Roman"/>
                          <a:cs typeface="Arial" pitchFamily="34" charset="0"/>
                        </a:rPr>
                        <a:t>What are the dangers with memory sticks</a:t>
                      </a:r>
                    </a:p>
                    <a:p>
                      <a:pPr marL="177800" indent="-177800" algn="l">
                        <a:spcAft>
                          <a:spcPts val="600"/>
                        </a:spcAft>
                        <a:buFontTx/>
                        <a:buBlip>
                          <a:blip r:embed="rId10"/>
                        </a:buBlip>
                      </a:pPr>
                      <a:r>
                        <a:rPr lang="en-GB" sz="1440" baseline="0" dirty="0" smtClean="0">
                          <a:solidFill>
                            <a:srgbClr val="FF0000"/>
                          </a:solidFill>
                          <a:effectLst/>
                          <a:latin typeface="Arial" pitchFamily="34" charset="0"/>
                          <a:ea typeface="Times New Roman"/>
                          <a:cs typeface="Arial" pitchFamily="34" charset="0"/>
                        </a:rPr>
                        <a:t>The login procedure on your computer</a:t>
                      </a:r>
                    </a:p>
                    <a:p>
                      <a:pPr marL="177800" indent="-177800" algn="l">
                        <a:spcAft>
                          <a:spcPts val="600"/>
                        </a:spcAft>
                        <a:buFontTx/>
                        <a:buBlip>
                          <a:blip r:embed="rId10"/>
                        </a:buBlip>
                      </a:pPr>
                      <a:r>
                        <a:rPr lang="en-GB" sz="1440" baseline="0" dirty="0" smtClean="0">
                          <a:solidFill>
                            <a:schemeClr val="tx1"/>
                          </a:solidFill>
                          <a:effectLst/>
                          <a:latin typeface="Arial" pitchFamily="34" charset="0"/>
                          <a:ea typeface="Times New Roman"/>
                          <a:cs typeface="Arial" pitchFamily="34" charset="0"/>
                        </a:rPr>
                        <a:t>How often you change your personal passwords</a:t>
                      </a:r>
                    </a:p>
                    <a:p>
                      <a:pPr marL="177800" indent="-177800" algn="l">
                        <a:spcAft>
                          <a:spcPts val="600"/>
                        </a:spcAft>
                        <a:buFontTx/>
                        <a:buBlip>
                          <a:blip r:embed="rId10"/>
                        </a:buBlip>
                      </a:pPr>
                      <a:r>
                        <a:rPr lang="en-GB" sz="1440" baseline="0" dirty="0" smtClean="0">
                          <a:solidFill>
                            <a:srgbClr val="FF0000"/>
                          </a:solidFill>
                          <a:effectLst/>
                          <a:latin typeface="Arial" pitchFamily="34" charset="0"/>
                          <a:ea typeface="Times New Roman"/>
                          <a:cs typeface="Arial" pitchFamily="34" charset="0"/>
                        </a:rPr>
                        <a:t>The page on the wall by the door is there for</a:t>
                      </a:r>
                    </a:p>
                    <a:p>
                      <a:pPr marL="177800" indent="-177800" algn="l">
                        <a:spcAft>
                          <a:spcPts val="600"/>
                        </a:spcAft>
                        <a:buFontTx/>
                        <a:buBlip>
                          <a:blip r:embed="rId10"/>
                        </a:buBlip>
                      </a:pPr>
                      <a:r>
                        <a:rPr lang="en-US" sz="1440" baseline="0" dirty="0" smtClean="0">
                          <a:solidFill>
                            <a:schemeClr val="tx1"/>
                          </a:solidFill>
                          <a:effectLst/>
                          <a:latin typeface="Arial" pitchFamily="34" charset="0"/>
                          <a:ea typeface="Times New Roman"/>
                          <a:cs typeface="Arial" pitchFamily="34" charset="0"/>
                        </a:rPr>
                        <a:t>How many people in the school know your password.</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2" name="Picture 11" descr="Think About"/>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199982" y="1131370"/>
            <a:ext cx="1584176" cy="3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3821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3551406340"/>
              </p:ext>
            </p:extLst>
          </p:nvPr>
        </p:nvGraphicFramePr>
        <p:xfrm>
          <a:off x="7128594" y="1052736"/>
          <a:ext cx="1691878" cy="55137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How often have you got past the school protection system</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Can you access Facebook, YouTube </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is a VPN and where can I get one</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Every time they block it, I find another one, will they ever learn.</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Has the network manager got nothing better to do all day</a:t>
                      </a:r>
                      <a:endParaRPr lang="en-GB" sz="150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052736"/>
            <a:ext cx="1638116" cy="3654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1052736"/>
            <a:ext cx="6768752" cy="5586145"/>
          </a:xfrm>
          <a:prstGeom prst="rect">
            <a:avLst/>
          </a:prstGeom>
        </p:spPr>
        <p:txBody>
          <a:bodyPr wrap="square">
            <a:spAutoFit/>
          </a:bodyPr>
          <a:lstStyle/>
          <a:p>
            <a:pPr marL="342900" indent="-342900">
              <a:buClr>
                <a:srgbClr val="00B050"/>
              </a:buClr>
              <a:buFont typeface="Wingdings 3" panose="05040102010807070707" pitchFamily="18" charset="2"/>
              <a:buChar char=""/>
            </a:pPr>
            <a:r>
              <a:rPr lang="en-US" sz="1700" dirty="0" smtClean="0">
                <a:latin typeface="Arial" panose="020B0604020202020204" pitchFamily="34" charset="0"/>
                <a:cs typeface="Arial" panose="020B0604020202020204" pitchFamily="34" charset="0"/>
              </a:rPr>
              <a:t>Other than being legal, why is information security important? </a:t>
            </a:r>
          </a:p>
          <a:p>
            <a:pPr marL="342900" indent="-342900">
              <a:buClr>
                <a:srgbClr val="00B050"/>
              </a:buClr>
              <a:buFont typeface="Wingdings 3" panose="05040102010807070707" pitchFamily="18" charset="2"/>
              <a:buChar char=""/>
            </a:pPr>
            <a:r>
              <a:rPr lang="en-GB" sz="1700" dirty="0"/>
              <a:t>Organisations collect, create and manipulate a wide range of data and information; the cost of these activities is often much higher than the organisation realises until they are lost or </a:t>
            </a:r>
            <a:r>
              <a:rPr lang="en-GB" sz="1700" dirty="0" smtClean="0"/>
              <a:t>stolen.</a:t>
            </a:r>
          </a:p>
          <a:p>
            <a:pPr marL="342900" indent="-342900">
              <a:buClr>
                <a:srgbClr val="00B050"/>
              </a:buClr>
              <a:buFont typeface="Wingdings 3" panose="05040102010807070707" pitchFamily="18" charset="2"/>
              <a:buChar char=""/>
            </a:pPr>
            <a:r>
              <a:rPr lang="en-GB" sz="1700" dirty="0" smtClean="0"/>
              <a:t>Everyone </a:t>
            </a:r>
            <a:r>
              <a:rPr lang="en-GB" sz="1700" dirty="0"/>
              <a:t>who works with an information system should understand their responsibility to protect the system against theft or loss and all IT professionals need to understand how to support the organisation in protecting its digital assets and </a:t>
            </a:r>
            <a:r>
              <a:rPr lang="en-GB" sz="1700" dirty="0" smtClean="0"/>
              <a:t>hardware.</a:t>
            </a:r>
          </a:p>
          <a:p>
            <a:pPr marL="342900" indent="-342900">
              <a:buClr>
                <a:srgbClr val="00B050"/>
              </a:buClr>
              <a:buFont typeface="Wingdings 3" panose="05040102010807070707" pitchFamily="18" charset="2"/>
              <a:buChar char=""/>
            </a:pPr>
            <a:r>
              <a:rPr lang="en-GB" sz="1700" dirty="0" smtClean="0"/>
              <a:t>This section of the unit </a:t>
            </a:r>
            <a:r>
              <a:rPr lang="en-GB" sz="1700" dirty="0"/>
              <a:t>will enable the learner to recognise the importance of protecting systems against any security issues or failures when working with the hardware and software and providing guidance to customers on the security of their systems. Additionally, it will also ensure that learners keep the importance of security at the forefront of their activities in order to identify threats and protect the organisation and its assets as they work with the information system while working towards the qualification as well as in the work place</a:t>
            </a:r>
            <a:r>
              <a:rPr lang="en-GB" sz="1700" dirty="0" smtClean="0"/>
              <a:t>.</a:t>
            </a:r>
          </a:p>
          <a:p>
            <a:pPr>
              <a:buClr>
                <a:srgbClr val="00B050"/>
              </a:buClr>
            </a:pPr>
            <a:r>
              <a:rPr lang="en-US" sz="1700" b="1" dirty="0" smtClean="0">
                <a:solidFill>
                  <a:srgbClr val="FF0000"/>
                </a:solidFill>
              </a:rPr>
              <a:t>Task 01</a:t>
            </a:r>
            <a:r>
              <a:rPr lang="en-US" sz="1700" dirty="0" smtClean="0">
                <a:solidFill>
                  <a:srgbClr val="FF0000"/>
                </a:solidFill>
              </a:rPr>
              <a:t> – Just how secure is your school network. List three issues that you have known over the last 6 years and describe the problem, the risk and the solution to each.</a:t>
            </a:r>
            <a:endParaRPr lang="en-GB" sz="1700" dirty="0">
              <a:solidFill>
                <a:srgbClr val="FF0000"/>
              </a:solidFill>
            </a:endParaRPr>
          </a:p>
        </p:txBody>
      </p:sp>
      <p:sp>
        <p:nvSpPr>
          <p:cNvPr id="8" name="Title 2"/>
          <p:cNvSpPr>
            <a:spLocks noGrp="1"/>
          </p:cNvSpPr>
          <p:nvPr>
            <p:ph type="title"/>
          </p:nvPr>
        </p:nvSpPr>
        <p:spPr>
          <a:xfrm>
            <a:off x="70266" y="72008"/>
            <a:ext cx="8859452" cy="548680"/>
          </a:xfrm>
        </p:spPr>
        <p:txBody>
          <a:bodyPr>
            <a:normAutofit fontScale="90000"/>
          </a:bodyPr>
          <a:lstStyle/>
          <a:p>
            <a:r>
              <a:rPr lang="en-GB" dirty="0"/>
              <a:t>6</a:t>
            </a:r>
            <a:r>
              <a:rPr lang="en-GB" dirty="0" smtClean="0"/>
              <a:t>.1 - Information </a:t>
            </a:r>
            <a:r>
              <a:rPr lang="en-GB" dirty="0"/>
              <a:t>sources and </a:t>
            </a:r>
            <a:r>
              <a:rPr lang="en-GB" dirty="0" smtClean="0"/>
              <a:t>data types</a:t>
            </a:r>
            <a:endParaRPr lang="en-GB" dirty="0"/>
          </a:p>
        </p:txBody>
      </p:sp>
    </p:spTree>
    <p:extLst>
      <p:ext uri="{BB962C8B-B14F-4D97-AF65-F5344CB8AC3E}">
        <p14:creationId xmlns:p14="http://schemas.microsoft.com/office/powerpoint/2010/main" val="1566753756"/>
      </p:ext>
    </p:extLst>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717" y="1052314"/>
            <a:ext cx="6840563" cy="2952750"/>
          </a:xfrm>
        </p:spPr>
        <p:txBody>
          <a:bodyPr>
            <a:noAutofit/>
          </a:bodyPr>
          <a:lstStyle/>
          <a:p>
            <a:pPr marL="255588" indent="-255588">
              <a:spcAft>
                <a:spcPts val="0"/>
              </a:spcAft>
              <a:buClr>
                <a:srgbClr val="00B050"/>
              </a:buClr>
              <a:buSzPct val="75000"/>
            </a:pPr>
            <a:r>
              <a:rPr lang="en-US" sz="2000" dirty="0" smtClean="0"/>
              <a:t>Using a </a:t>
            </a:r>
            <a:r>
              <a:rPr lang="en-US" sz="2000" dirty="0"/>
              <a:t>case study, involving an organisation that has suffered a breach </a:t>
            </a:r>
            <a:r>
              <a:rPr lang="en-US" sz="2000" dirty="0" smtClean="0"/>
              <a:t>of information security, or base this task on a </a:t>
            </a:r>
            <a:r>
              <a:rPr lang="en-US" sz="2000" dirty="0"/>
              <a:t>real example from the Information Commissioner’s </a:t>
            </a:r>
            <a:r>
              <a:rPr lang="en-US" sz="2000" dirty="0" smtClean="0"/>
              <a:t>Office, create a report on how </a:t>
            </a:r>
            <a:r>
              <a:rPr lang="en-US" sz="2000" dirty="0"/>
              <a:t>the policies listed below would have been effective in preventing the </a:t>
            </a:r>
            <a:r>
              <a:rPr lang="en-US" sz="2000" dirty="0" smtClean="0"/>
              <a:t>breach. </a:t>
            </a:r>
            <a:r>
              <a:rPr lang="en-GB" sz="2000" dirty="0" smtClean="0"/>
              <a:t>Recommend </a:t>
            </a:r>
            <a:r>
              <a:rPr lang="en-GB" sz="2000" dirty="0"/>
              <a:t>modifications to policies and guidelines for managing organisational IT security </a:t>
            </a:r>
            <a:r>
              <a:rPr lang="en-GB" sz="2000" dirty="0" smtClean="0"/>
              <a:t>issues.</a:t>
            </a:r>
            <a:endParaRPr lang="en-GB" sz="2000" dirty="0">
              <a:solidFill>
                <a:srgbClr val="000000"/>
              </a:solidFill>
            </a:endParaRPr>
          </a:p>
          <a:p>
            <a:pPr marL="0" indent="0">
              <a:spcAft>
                <a:spcPts val="0"/>
              </a:spcAft>
              <a:buClr>
                <a:srgbClr val="00B050"/>
              </a:buClr>
              <a:buSzPct val="75000"/>
              <a:buNone/>
            </a:pPr>
            <a:r>
              <a:rPr lang="en-GB" sz="2000" b="1" dirty="0" smtClean="0">
                <a:solidFill>
                  <a:srgbClr val="FF0000"/>
                </a:solidFill>
              </a:rPr>
              <a:t>Task 28 – </a:t>
            </a:r>
            <a:r>
              <a:rPr lang="en-GB" sz="2000" dirty="0" smtClean="0">
                <a:solidFill>
                  <a:srgbClr val="FF0000"/>
                </a:solidFill>
              </a:rPr>
              <a:t>Using a business models and the </a:t>
            </a:r>
            <a:r>
              <a:rPr lang="en-GB" sz="2000" dirty="0">
                <a:solidFill>
                  <a:srgbClr val="FF0000"/>
                </a:solidFill>
                <a:hlinkClick r:id="rId3" action="ppaction://hlinkfile"/>
              </a:rPr>
              <a:t>Report Template</a:t>
            </a:r>
            <a:r>
              <a:rPr lang="en-GB" sz="2000" dirty="0" smtClean="0">
                <a:solidFill>
                  <a:srgbClr val="FF0000"/>
                </a:solidFill>
              </a:rPr>
              <a:t>, recommend </a:t>
            </a:r>
            <a:r>
              <a:rPr lang="en-GB" sz="2000" dirty="0">
                <a:solidFill>
                  <a:srgbClr val="FF0000"/>
                </a:solidFill>
              </a:rPr>
              <a:t>modifications to policies and guidelines for managing organisational IT security </a:t>
            </a:r>
            <a:r>
              <a:rPr lang="en-GB" sz="2000" dirty="0" smtClean="0">
                <a:solidFill>
                  <a:srgbClr val="FF0000"/>
                </a:solidFill>
              </a:rPr>
              <a:t>issues.</a:t>
            </a:r>
            <a:endParaRPr lang="en-GB" sz="2000" dirty="0">
              <a:solidFill>
                <a:srgbClr val="FF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287406178"/>
              </p:ext>
            </p:extLst>
          </p:nvPr>
        </p:nvGraphicFramePr>
        <p:xfrm>
          <a:off x="323528" y="4200480"/>
          <a:ext cx="6696744" cy="2468880"/>
        </p:xfrm>
        <a:graphic>
          <a:graphicData uri="http://schemas.openxmlformats.org/drawingml/2006/table">
            <a:tbl>
              <a:tblPr firstRow="1" bandRow="1">
                <a:tableStyleId>{5C22544A-7EE6-4342-B048-85BDC9FD1C3A}</a:tableStyleId>
              </a:tblPr>
              <a:tblGrid>
                <a:gridCol w="2448272"/>
                <a:gridCol w="4248472"/>
              </a:tblGrid>
              <a:tr h="237761">
                <a:tc gridSpan="2">
                  <a:txBody>
                    <a:bodyPr/>
                    <a:lstStyle/>
                    <a:p>
                      <a:pPr algn="ctr"/>
                      <a:r>
                        <a:rPr lang="en-GB" sz="1600" dirty="0" smtClean="0">
                          <a:latin typeface="Arial" panose="020B0604020202020204" pitchFamily="34" charset="0"/>
                          <a:cs typeface="Arial" panose="020B0604020202020204" pitchFamily="34" charset="0"/>
                        </a:rPr>
                        <a:t>Business measures and policies</a:t>
                      </a:r>
                      <a:endParaRPr lang="en-GB" sz="1600" dirty="0">
                        <a:latin typeface="Arial" panose="020B0604020202020204" pitchFamily="34" charset="0"/>
                        <a:cs typeface="Arial" panose="020B0604020202020204" pitchFamily="34" charset="0"/>
                      </a:endParaRPr>
                    </a:p>
                  </a:txBody>
                  <a:tcPr/>
                </a:tc>
                <a:tc hMerge="1">
                  <a:txBody>
                    <a:bodyPr/>
                    <a:lstStyle/>
                    <a:p>
                      <a:pPr algn="ctr"/>
                      <a:endParaRPr lang="en-GB" sz="1600" dirty="0"/>
                    </a:p>
                  </a:txBody>
                  <a:tcPr/>
                </a:tc>
              </a:tr>
              <a:tr h="216146">
                <a:tc>
                  <a:txBody>
                    <a:bodyPr/>
                    <a:lstStyle/>
                    <a:p>
                      <a:pPr algn="ctr"/>
                      <a:r>
                        <a:rPr lang="en-GB" sz="1400" dirty="0" smtClean="0">
                          <a:latin typeface="Arial" panose="020B0604020202020204" pitchFamily="34" charset="0"/>
                          <a:cs typeface="Arial" panose="020B0604020202020204" pitchFamily="34" charset="0"/>
                        </a:rPr>
                        <a:t>Guidelines on User names</a:t>
                      </a:r>
                      <a:endParaRPr lang="en-GB"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Effectiveness of protection measures policy</a:t>
                      </a:r>
                      <a:endParaRPr lang="en-GB" sz="1400" dirty="0">
                        <a:latin typeface="Arial" panose="020B0604020202020204" pitchFamily="34" charset="0"/>
                        <a:cs typeface="Arial" panose="020B0604020202020204" pitchFamily="34" charset="0"/>
                      </a:endParaRPr>
                    </a:p>
                  </a:txBody>
                  <a:tcPr/>
                </a:tc>
              </a:tr>
              <a:tr h="216146">
                <a:tc>
                  <a:txBody>
                    <a:bodyPr/>
                    <a:lstStyle/>
                    <a:p>
                      <a:pPr algn="ctr"/>
                      <a:r>
                        <a:rPr lang="en-GB" sz="1400" dirty="0" smtClean="0">
                          <a:latin typeface="Arial" panose="020B0604020202020204" pitchFamily="34" charset="0"/>
                          <a:cs typeface="Arial" panose="020B0604020202020204" pitchFamily="34" charset="0"/>
                        </a:rPr>
                        <a:t>Ineffective</a:t>
                      </a:r>
                      <a:r>
                        <a:rPr lang="en-GB" sz="1400" baseline="0" dirty="0" smtClean="0">
                          <a:latin typeface="Arial" panose="020B0604020202020204" pitchFamily="34" charset="0"/>
                          <a:cs typeface="Arial" panose="020B0604020202020204" pitchFamily="34" charset="0"/>
                        </a:rPr>
                        <a:t> use of Emails</a:t>
                      </a:r>
                      <a:endParaRPr lang="en-GB"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Information security risk assessment policy</a:t>
                      </a:r>
                      <a:endParaRPr lang="en-GB" sz="1400" dirty="0">
                        <a:latin typeface="Arial" panose="020B0604020202020204" pitchFamily="34" charset="0"/>
                        <a:cs typeface="Arial" panose="020B0604020202020204" pitchFamily="34" charset="0"/>
                      </a:endParaRPr>
                    </a:p>
                  </a:txBody>
                  <a:tcPr/>
                </a:tc>
              </a:tr>
              <a:tr h="216146">
                <a:tc>
                  <a:txBody>
                    <a:bodyPr/>
                    <a:lstStyle/>
                    <a:p>
                      <a:pPr algn="ctr"/>
                      <a:r>
                        <a:rPr lang="en-GB" sz="1400" dirty="0" smtClean="0">
                          <a:latin typeface="Arial" panose="020B0604020202020204" pitchFamily="34" charset="0"/>
                          <a:cs typeface="Arial" panose="020B0604020202020204" pitchFamily="34" charset="0"/>
                        </a:rPr>
                        <a:t>Cyber bullying</a:t>
                      </a:r>
                      <a:endParaRPr lang="en-GB" sz="1400" dirty="0">
                        <a:latin typeface="Arial" panose="020B0604020202020204" pitchFamily="34" charset="0"/>
                        <a:cs typeface="Arial" panose="020B0604020202020204" pitchFamily="34" charset="0"/>
                      </a:endParaRPr>
                    </a:p>
                  </a:txBody>
                  <a:tcPr/>
                </a:tc>
                <a:tc>
                  <a:txBody>
                    <a:bodyPr/>
                    <a:lstStyle/>
                    <a:p>
                      <a:pPr algn="ctr"/>
                      <a:r>
                        <a:rPr lang="en-GB" sz="1400" dirty="0" smtClean="0">
                          <a:latin typeface="Arial" panose="020B0604020202020204" pitchFamily="34" charset="0"/>
                          <a:cs typeface="Arial" panose="020B0604020202020204" pitchFamily="34" charset="0"/>
                        </a:rPr>
                        <a:t>Activity Tracking</a:t>
                      </a:r>
                      <a:endParaRPr lang="en-GB" sz="1400" dirty="0">
                        <a:latin typeface="Arial" panose="020B0604020202020204" pitchFamily="34" charset="0"/>
                        <a:cs typeface="Arial" panose="020B0604020202020204" pitchFamily="34" charset="0"/>
                      </a:endParaRPr>
                    </a:p>
                  </a:txBody>
                  <a:tcPr/>
                </a:tc>
              </a:tr>
              <a:tr h="2161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latin typeface="Arial" panose="020B0604020202020204" pitchFamily="34" charset="0"/>
                          <a:cs typeface="Arial" panose="020B0604020202020204" pitchFamily="34" charset="0"/>
                        </a:rPr>
                        <a:t>Access Privileges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Staff access rights to information policy</a:t>
                      </a:r>
                      <a:endParaRPr lang="en-GB" sz="1400" dirty="0" smtClean="0">
                        <a:latin typeface="Arial" panose="020B0604020202020204" pitchFamily="34" charset="0"/>
                        <a:cs typeface="Arial" panose="020B0604020202020204" pitchFamily="34" charset="0"/>
                      </a:endParaRPr>
                    </a:p>
                  </a:txBody>
                  <a:tcPr/>
                </a:tc>
              </a:tr>
              <a:tr h="216146">
                <a:tc>
                  <a:txBody>
                    <a:bodyPr/>
                    <a:lstStyle/>
                    <a:p>
                      <a:pPr algn="ctr"/>
                      <a:r>
                        <a:rPr lang="en-GB" sz="1400" dirty="0" smtClean="0">
                          <a:latin typeface="Arial" panose="020B0604020202020204" pitchFamily="34" charset="0"/>
                          <a:cs typeface="Arial" panose="020B0604020202020204" pitchFamily="34" charset="0"/>
                        </a:rPr>
                        <a:t>Backup Policy</a:t>
                      </a:r>
                      <a:endParaRPr lang="en-GB" sz="1400" dirty="0">
                        <a:latin typeface="Arial" panose="020B0604020202020204" pitchFamily="34" charset="0"/>
                        <a:cs typeface="Arial" panose="020B0604020202020204" pitchFamily="34" charset="0"/>
                      </a:endParaRPr>
                    </a:p>
                  </a:txBody>
                  <a:tcPr/>
                </a:tc>
                <a:tc>
                  <a:txBody>
                    <a:bodyPr/>
                    <a:lstStyle/>
                    <a:p>
                      <a:pPr algn="ctr"/>
                      <a:r>
                        <a:rPr lang="en-GB" sz="1400" dirty="0" smtClean="0">
                          <a:latin typeface="Arial" panose="020B0604020202020204" pitchFamily="34" charset="0"/>
                          <a:cs typeface="Arial" panose="020B0604020202020204" pitchFamily="34" charset="0"/>
                        </a:rPr>
                        <a:t>Disaster Recovery</a:t>
                      </a:r>
                      <a:r>
                        <a:rPr lang="en-GB" sz="1400" baseline="0" dirty="0" smtClean="0">
                          <a:latin typeface="Arial" panose="020B0604020202020204" pitchFamily="34" charset="0"/>
                          <a:cs typeface="Arial" panose="020B0604020202020204" pitchFamily="34" charset="0"/>
                        </a:rPr>
                        <a:t> Policy</a:t>
                      </a:r>
                      <a:endParaRPr lang="en-GB" sz="1400" dirty="0">
                        <a:latin typeface="Arial" panose="020B0604020202020204" pitchFamily="34" charset="0"/>
                        <a:cs typeface="Arial" panose="020B0604020202020204" pitchFamily="34" charset="0"/>
                      </a:endParaRPr>
                    </a:p>
                  </a:txBody>
                  <a:tcPr/>
                </a:tc>
              </a:tr>
              <a:tr h="216146">
                <a:tc>
                  <a:txBody>
                    <a:bodyPr/>
                    <a:lstStyle/>
                    <a:p>
                      <a:pPr algn="ctr"/>
                      <a:r>
                        <a:rPr lang="en-GB" sz="1400" dirty="0" smtClean="0">
                          <a:latin typeface="Arial" panose="020B0604020202020204" pitchFamily="34" charset="0"/>
                          <a:cs typeface="Arial" panose="020B0604020202020204" pitchFamily="34" charset="0"/>
                        </a:rPr>
                        <a:t>Network Security</a:t>
                      </a:r>
                      <a:endParaRPr lang="en-GB" sz="1400" dirty="0">
                        <a:latin typeface="Arial" panose="020B0604020202020204" pitchFamily="34" charset="0"/>
                        <a:cs typeface="Arial" panose="020B0604020202020204" pitchFamily="34" charset="0"/>
                      </a:endParaRPr>
                    </a:p>
                  </a:txBody>
                  <a:tcPr/>
                </a:tc>
                <a:tc>
                  <a:txBody>
                    <a:bodyPr/>
                    <a:lstStyle/>
                    <a:p>
                      <a:pPr algn="ctr"/>
                      <a:r>
                        <a:rPr lang="en-GB" sz="1400" dirty="0" smtClean="0">
                          <a:latin typeface="Arial" panose="020B0604020202020204" pitchFamily="34" charset="0"/>
                          <a:cs typeface="Arial" panose="020B0604020202020204" pitchFamily="34" charset="0"/>
                        </a:rPr>
                        <a:t>AUP Policy</a:t>
                      </a:r>
                      <a:endParaRPr lang="en-GB" sz="1400" dirty="0">
                        <a:latin typeface="Arial" panose="020B0604020202020204" pitchFamily="34" charset="0"/>
                        <a:cs typeface="Arial" panose="020B0604020202020204" pitchFamily="34" charset="0"/>
                      </a:endParaRPr>
                    </a:p>
                  </a:txBody>
                  <a:tcPr/>
                </a:tc>
              </a:tr>
              <a:tr h="2778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smtClean="0">
                          <a:latin typeface="Arial" panose="020B0604020202020204" pitchFamily="34" charset="0"/>
                          <a:cs typeface="Arial" panose="020B0604020202020204" pitchFamily="34" charset="0"/>
                        </a:rPr>
                        <a:t>Issue reporting</a:t>
                      </a:r>
                    </a:p>
                  </a:txBody>
                  <a:tcPr/>
                </a:tc>
                <a:tc>
                  <a:txBody>
                    <a:bodyPr/>
                    <a:lstStyle/>
                    <a:p>
                      <a:pPr algn="ctr"/>
                      <a:r>
                        <a:rPr lang="en-US" sz="1400" dirty="0" smtClean="0">
                          <a:latin typeface="Arial" panose="020B0604020202020204" pitchFamily="34" charset="0"/>
                          <a:cs typeface="Arial" panose="020B0604020202020204" pitchFamily="34" charset="0"/>
                        </a:rPr>
                        <a:t>Training of staff to handle information policy.</a:t>
                      </a:r>
                      <a:endParaRPr lang="en-GB" sz="1400" dirty="0">
                        <a:latin typeface="Arial" panose="020B0604020202020204" pitchFamily="34" charset="0"/>
                        <a:cs typeface="Arial" panose="020B0604020202020204" pitchFamily="34" charset="0"/>
                      </a:endParaRPr>
                    </a:p>
                  </a:txBody>
                  <a:tcPr/>
                </a:tc>
              </a:tr>
            </a:tbl>
          </a:graphicData>
        </a:graphic>
      </p:graphicFrame>
      <p:sp>
        <p:nvSpPr>
          <p:cNvPr id="7" name="Title 2"/>
          <p:cNvSpPr>
            <a:spLocks noGrp="1"/>
          </p:cNvSpPr>
          <p:nvPr>
            <p:ph type="title"/>
          </p:nvPr>
        </p:nvSpPr>
        <p:spPr>
          <a:xfrm>
            <a:off x="70266" y="72008"/>
            <a:ext cx="8859452" cy="548680"/>
          </a:xfrm>
        </p:spPr>
        <p:txBody>
          <a:bodyPr>
            <a:noAutofit/>
          </a:bodyPr>
          <a:lstStyle/>
          <a:p>
            <a:r>
              <a:rPr lang="en-GB" sz="4000" dirty="0" smtClean="0"/>
              <a:t>6.5 - </a:t>
            </a:r>
            <a:r>
              <a:rPr lang="en-GB" sz="4000" dirty="0"/>
              <a:t>Protection </a:t>
            </a:r>
            <a:r>
              <a:rPr lang="en-GB" sz="4000" dirty="0" smtClean="0"/>
              <a:t>Measures – Policies</a:t>
            </a:r>
            <a:endParaRPr lang="en-GB" sz="4000" dirty="0"/>
          </a:p>
        </p:txBody>
      </p:sp>
      <p:graphicFrame>
        <p:nvGraphicFramePr>
          <p:cNvPr id="8" name="Table 7"/>
          <p:cNvGraphicFramePr>
            <a:graphicFrameLocks noGrp="1"/>
          </p:cNvGraphicFramePr>
          <p:nvPr>
            <p:extLst>
              <p:ext uri="{D42A27DB-BD31-4B8C-83A1-F6EECF244321}">
                <p14:modId xmlns:p14="http://schemas.microsoft.com/office/powerpoint/2010/main" val="96331787"/>
              </p:ext>
            </p:extLst>
          </p:nvPr>
        </p:nvGraphicFramePr>
        <p:xfrm>
          <a:off x="7128594" y="1052736"/>
          <a:ext cx="1691878" cy="55446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17881">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26735">
                <a:tc>
                  <a:txBody>
                    <a:bodyPr/>
                    <a:lstStyle/>
                    <a:p>
                      <a:pPr marL="177800" indent="-177800" algn="l">
                        <a:spcAft>
                          <a:spcPts val="600"/>
                        </a:spcAft>
                        <a:buFontTx/>
                        <a:buBlip>
                          <a:blip r:embed="rId4"/>
                        </a:buBlip>
                      </a:pPr>
                      <a:r>
                        <a:rPr lang="en-US" sz="1440" baseline="0" dirty="0" smtClean="0">
                          <a:solidFill>
                            <a:srgbClr val="FF0000"/>
                          </a:solidFill>
                          <a:effectLst/>
                          <a:latin typeface="Arial" pitchFamily="34" charset="0"/>
                          <a:ea typeface="Times New Roman"/>
                          <a:cs typeface="Arial" pitchFamily="34" charset="0"/>
                        </a:rPr>
                        <a:t>Why does the school block Facebook and YouTube</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4"/>
                        </a:buBlip>
                      </a:pPr>
                      <a:r>
                        <a:rPr lang="en-GB" sz="1440" baseline="0" dirty="0" smtClean="0">
                          <a:solidFill>
                            <a:schemeClr val="tx1"/>
                          </a:solidFill>
                          <a:effectLst/>
                          <a:latin typeface="Arial" pitchFamily="34" charset="0"/>
                          <a:ea typeface="Times New Roman"/>
                          <a:cs typeface="Arial" pitchFamily="34" charset="0"/>
                        </a:rPr>
                        <a:t>What are the dangers with memory sticks</a:t>
                      </a:r>
                    </a:p>
                    <a:p>
                      <a:pPr marL="177800" indent="-177800" algn="l">
                        <a:spcAft>
                          <a:spcPts val="600"/>
                        </a:spcAft>
                        <a:buFontTx/>
                        <a:buBlip>
                          <a:blip r:embed="rId4"/>
                        </a:buBlip>
                      </a:pPr>
                      <a:r>
                        <a:rPr lang="en-GB" sz="1440" baseline="0" dirty="0" smtClean="0">
                          <a:solidFill>
                            <a:srgbClr val="FF0000"/>
                          </a:solidFill>
                          <a:effectLst/>
                          <a:latin typeface="Arial" pitchFamily="34" charset="0"/>
                          <a:ea typeface="Times New Roman"/>
                          <a:cs typeface="Arial" pitchFamily="34" charset="0"/>
                        </a:rPr>
                        <a:t>The login procedure on your computer</a:t>
                      </a:r>
                    </a:p>
                    <a:p>
                      <a:pPr marL="177800" indent="-177800" algn="l">
                        <a:spcAft>
                          <a:spcPts val="600"/>
                        </a:spcAft>
                        <a:buFontTx/>
                        <a:buBlip>
                          <a:blip r:embed="rId4"/>
                        </a:buBlip>
                      </a:pPr>
                      <a:r>
                        <a:rPr lang="en-GB" sz="1440" baseline="0" dirty="0" smtClean="0">
                          <a:solidFill>
                            <a:schemeClr val="tx1"/>
                          </a:solidFill>
                          <a:effectLst/>
                          <a:latin typeface="Arial" pitchFamily="34" charset="0"/>
                          <a:ea typeface="Times New Roman"/>
                          <a:cs typeface="Arial" pitchFamily="34" charset="0"/>
                        </a:rPr>
                        <a:t>How often you change your personal passwords</a:t>
                      </a:r>
                    </a:p>
                    <a:p>
                      <a:pPr marL="177800" indent="-177800" algn="l">
                        <a:spcAft>
                          <a:spcPts val="600"/>
                        </a:spcAft>
                        <a:buFontTx/>
                        <a:buBlip>
                          <a:blip r:embed="rId4"/>
                        </a:buBlip>
                      </a:pPr>
                      <a:r>
                        <a:rPr lang="en-GB" sz="1440" baseline="0" dirty="0" smtClean="0">
                          <a:solidFill>
                            <a:srgbClr val="FF0000"/>
                          </a:solidFill>
                          <a:effectLst/>
                          <a:latin typeface="Arial" pitchFamily="34" charset="0"/>
                          <a:ea typeface="Times New Roman"/>
                          <a:cs typeface="Arial" pitchFamily="34" charset="0"/>
                        </a:rPr>
                        <a:t>The page on the wall by the door is there for</a:t>
                      </a:r>
                    </a:p>
                    <a:p>
                      <a:pPr marL="177800" indent="-177800" algn="l">
                        <a:spcAft>
                          <a:spcPts val="600"/>
                        </a:spcAft>
                        <a:buFontTx/>
                        <a:buBlip>
                          <a:blip r:embed="rId4"/>
                        </a:buBlip>
                      </a:pPr>
                      <a:r>
                        <a:rPr lang="en-US" sz="1440" baseline="0" dirty="0" smtClean="0">
                          <a:solidFill>
                            <a:schemeClr val="tx1"/>
                          </a:solidFill>
                          <a:effectLst/>
                          <a:latin typeface="Arial" pitchFamily="34" charset="0"/>
                          <a:ea typeface="Times New Roman"/>
                          <a:cs typeface="Arial" pitchFamily="34" charset="0"/>
                        </a:rPr>
                        <a:t>How many people in the school know your password.</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9" name="Picture 8" descr="Think About"/>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64288" y="1131370"/>
            <a:ext cx="1584176" cy="3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1373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717" y="1052314"/>
            <a:ext cx="6840563" cy="2952750"/>
          </a:xfrm>
        </p:spPr>
        <p:txBody>
          <a:bodyPr>
            <a:noAutofit/>
          </a:bodyPr>
          <a:lstStyle/>
          <a:p>
            <a:pPr marL="255588" indent="-255588">
              <a:spcAft>
                <a:spcPts val="0"/>
              </a:spcAft>
              <a:buClr>
                <a:srgbClr val="00B050"/>
              </a:buClr>
              <a:buSzPct val="75000"/>
            </a:pPr>
            <a:r>
              <a:rPr lang="en-US" sz="1530" dirty="0"/>
              <a:t>Over the last few years, companies in every industry sector around </a:t>
            </a:r>
            <a:r>
              <a:rPr lang="en-US" sz="1530" dirty="0" smtClean="0"/>
              <a:t>the globe </a:t>
            </a:r>
            <a:r>
              <a:rPr lang="en-US" sz="1530" dirty="0"/>
              <a:t>have seen their sensitive internal data lost, stolen or leaked </a:t>
            </a:r>
            <a:r>
              <a:rPr lang="en-US" sz="1530" dirty="0" smtClean="0"/>
              <a:t>to the </a:t>
            </a:r>
            <a:r>
              <a:rPr lang="en-US" sz="1530" dirty="0"/>
              <a:t>outside world. A wide range of high-profile data loss incidents </a:t>
            </a:r>
            <a:r>
              <a:rPr lang="en-US" sz="1530" dirty="0" smtClean="0"/>
              <a:t>have cost </a:t>
            </a:r>
            <a:r>
              <a:rPr lang="en-US" sz="1530" dirty="0"/>
              <a:t>organizations millions of dollars in direct and indirect costs </a:t>
            </a:r>
            <a:r>
              <a:rPr lang="en-US" sz="1530" dirty="0" smtClean="0"/>
              <a:t>and have </a:t>
            </a:r>
            <a:r>
              <a:rPr lang="en-US" sz="1530" dirty="0"/>
              <a:t>resulted in tremendous damage to brands and </a:t>
            </a:r>
            <a:r>
              <a:rPr lang="en-US" sz="1530" dirty="0" smtClean="0"/>
              <a:t>reputations.</a:t>
            </a:r>
          </a:p>
          <a:p>
            <a:pPr marL="255588" indent="-255588">
              <a:spcAft>
                <a:spcPts val="0"/>
              </a:spcAft>
              <a:buClr>
                <a:srgbClr val="00B050"/>
              </a:buClr>
              <a:buSzPct val="75000"/>
            </a:pPr>
            <a:r>
              <a:rPr lang="en-US" sz="1530" dirty="0" smtClean="0"/>
              <a:t>Many different </a:t>
            </a:r>
            <a:r>
              <a:rPr lang="en-US" sz="1530" dirty="0"/>
              <a:t>types of incidents have occurred, including the sale of </a:t>
            </a:r>
            <a:r>
              <a:rPr lang="en-US" sz="1530" dirty="0" smtClean="0"/>
              <a:t>customer account </a:t>
            </a:r>
            <a:r>
              <a:rPr lang="en-US" sz="1530" dirty="0"/>
              <a:t>details to external parties and the loss of many laptops, </a:t>
            </a:r>
            <a:r>
              <a:rPr lang="en-US" sz="1530" dirty="0" smtClean="0"/>
              <a:t>USB sticks</a:t>
            </a:r>
            <a:r>
              <a:rPr lang="en-US" sz="1530" dirty="0"/>
              <a:t>, backup tapes and mobile devices, to name just a few. The </a:t>
            </a:r>
            <a:r>
              <a:rPr lang="en-US" sz="1530" dirty="0" smtClean="0"/>
              <a:t>vast majority </a:t>
            </a:r>
            <a:r>
              <a:rPr lang="en-US" sz="1530" dirty="0"/>
              <a:t>of these incidents resulted from the actions of internal </a:t>
            </a:r>
            <a:r>
              <a:rPr lang="en-US" sz="1530" dirty="0" smtClean="0"/>
              <a:t>users and </a:t>
            </a:r>
            <a:r>
              <a:rPr lang="en-US" sz="1530" dirty="0"/>
              <a:t>trusted third parties, and most have been unintentional.</a:t>
            </a:r>
          </a:p>
          <a:p>
            <a:pPr marL="255588" indent="-255588">
              <a:spcAft>
                <a:spcPts val="0"/>
              </a:spcAft>
              <a:buClr>
                <a:srgbClr val="00B050"/>
              </a:buClr>
              <a:buSzPct val="75000"/>
            </a:pPr>
            <a:r>
              <a:rPr lang="en-US" sz="1530" dirty="0"/>
              <a:t>As data is likely one of your </a:t>
            </a:r>
            <a:r>
              <a:rPr lang="en-US" sz="1530" dirty="0" smtClean="0"/>
              <a:t>organisation’s </a:t>
            </a:r>
            <a:r>
              <a:rPr lang="en-US" sz="1530" dirty="0"/>
              <a:t>most valuable assets</a:t>
            </a:r>
            <a:r>
              <a:rPr lang="en-US" sz="1530" dirty="0" smtClean="0"/>
              <a:t>, protecting </a:t>
            </a:r>
            <a:r>
              <a:rPr lang="en-US" sz="1530" dirty="0"/>
              <a:t>it and keeping it out of the public domain is of </a:t>
            </a:r>
            <a:r>
              <a:rPr lang="en-US" sz="1530" dirty="0" smtClean="0"/>
              <a:t>paramount importance</a:t>
            </a:r>
            <a:r>
              <a:rPr lang="en-US" sz="1530" dirty="0"/>
              <a:t>. In order to accomplish this, a number of </a:t>
            </a:r>
            <a:r>
              <a:rPr lang="en-US" sz="1530" dirty="0" smtClean="0"/>
              <a:t>company </a:t>
            </a:r>
            <a:r>
              <a:rPr lang="en-US" sz="1530" dirty="0"/>
              <a:t>controls must </a:t>
            </a:r>
            <a:r>
              <a:rPr lang="en-US" sz="1530" dirty="0" smtClean="0"/>
              <a:t>be implemented</a:t>
            </a:r>
            <a:r>
              <a:rPr lang="en-US" sz="1530" dirty="0"/>
              <a:t>, combining strategic, operational and tactical measures.</a:t>
            </a:r>
          </a:p>
          <a:p>
            <a:pPr marL="255588" indent="-255588">
              <a:spcAft>
                <a:spcPts val="0"/>
              </a:spcAft>
              <a:buClr>
                <a:srgbClr val="00B050"/>
              </a:buClr>
              <a:buSzPct val="75000"/>
            </a:pPr>
            <a:r>
              <a:rPr lang="en-US" sz="1530" dirty="0"/>
              <a:t>However, before </a:t>
            </a:r>
            <a:r>
              <a:rPr lang="en-US" sz="1530" dirty="0" smtClean="0"/>
              <a:t>company </a:t>
            </a:r>
            <a:r>
              <a:rPr lang="en-US" sz="1530" dirty="0"/>
              <a:t>controls can be effectively </a:t>
            </a:r>
            <a:r>
              <a:rPr lang="en-US" sz="1530" dirty="0" smtClean="0"/>
              <a:t>implemented, your </a:t>
            </a:r>
            <a:r>
              <a:rPr lang="en-US" sz="1530" dirty="0"/>
              <a:t>organization must understand the answer to these </a:t>
            </a:r>
            <a:r>
              <a:rPr lang="en-US" sz="1530" dirty="0" smtClean="0"/>
              <a:t>three fundamental </a:t>
            </a:r>
            <a:r>
              <a:rPr lang="en-US" sz="1530" dirty="0"/>
              <a:t>questions:</a:t>
            </a:r>
          </a:p>
          <a:p>
            <a:pPr marL="519113" indent="-231775">
              <a:spcAft>
                <a:spcPts val="0"/>
              </a:spcAft>
              <a:buClr>
                <a:srgbClr val="00B050"/>
              </a:buClr>
              <a:buSzPct val="75000"/>
              <a:buFont typeface="+mj-lt"/>
              <a:buAutoNum type="arabicPeriod"/>
            </a:pPr>
            <a:r>
              <a:rPr lang="en-US" sz="1530" dirty="0" smtClean="0"/>
              <a:t>What </a:t>
            </a:r>
            <a:r>
              <a:rPr lang="en-US" sz="1530" dirty="0"/>
              <a:t>sensitive data do you hold?</a:t>
            </a:r>
          </a:p>
          <a:p>
            <a:pPr marL="519113" indent="-231775">
              <a:spcAft>
                <a:spcPts val="0"/>
              </a:spcAft>
              <a:buClr>
                <a:srgbClr val="00B050"/>
              </a:buClr>
              <a:buSzPct val="75000"/>
              <a:buFont typeface="+mj-lt"/>
              <a:buAutoNum type="arabicPeriod"/>
            </a:pPr>
            <a:r>
              <a:rPr lang="en-US" sz="1530" dirty="0" smtClean="0"/>
              <a:t>Where </a:t>
            </a:r>
            <a:r>
              <a:rPr lang="en-US" sz="1530" dirty="0"/>
              <a:t>does your sensitive data reside, both internally and </a:t>
            </a:r>
            <a:r>
              <a:rPr lang="en-US" sz="1530" dirty="0" smtClean="0"/>
              <a:t>with third </a:t>
            </a:r>
            <a:r>
              <a:rPr lang="en-US" sz="1530" dirty="0"/>
              <a:t>parties?</a:t>
            </a:r>
          </a:p>
          <a:p>
            <a:pPr marL="519113" indent="-231775">
              <a:spcAft>
                <a:spcPts val="0"/>
              </a:spcAft>
              <a:buClr>
                <a:srgbClr val="00B050"/>
              </a:buClr>
              <a:buSzPct val="75000"/>
              <a:buFont typeface="+mj-lt"/>
              <a:buAutoNum type="arabicPeriod"/>
            </a:pPr>
            <a:r>
              <a:rPr lang="en-US" sz="1530" dirty="0" smtClean="0"/>
              <a:t>Where </a:t>
            </a:r>
            <a:r>
              <a:rPr lang="en-US" sz="1530" dirty="0"/>
              <a:t>is your data going</a:t>
            </a:r>
            <a:r>
              <a:rPr lang="en-US" sz="1530" dirty="0" smtClean="0"/>
              <a:t>?</a:t>
            </a:r>
          </a:p>
          <a:p>
            <a:pPr marL="285750" indent="-285750">
              <a:spcAft>
                <a:spcPts val="0"/>
              </a:spcAft>
              <a:buClr>
                <a:srgbClr val="00B050"/>
              </a:buClr>
              <a:buSzPct val="75000"/>
              <a:buFont typeface="Wingdings 3" panose="05040102010807070707" pitchFamily="18" charset="2"/>
              <a:buChar char=""/>
            </a:pPr>
            <a:r>
              <a:rPr lang="en-US" sz="1530" dirty="0" smtClean="0"/>
              <a:t>The Ernst </a:t>
            </a:r>
            <a:r>
              <a:rPr lang="en-US" sz="1530" dirty="0"/>
              <a:t>&amp; Young: Data loss prevention </a:t>
            </a:r>
            <a:r>
              <a:rPr lang="en-US" sz="1530" dirty="0" smtClean="0"/>
              <a:t>document (page </a:t>
            </a:r>
            <a:r>
              <a:rPr lang="en-US" sz="1530" dirty="0"/>
              <a:t>15, What about policies and standards</a:t>
            </a:r>
            <a:r>
              <a:rPr lang="en-US" sz="1530" dirty="0" smtClean="0"/>
              <a:t>?)</a:t>
            </a:r>
          </a:p>
          <a:p>
            <a:pPr marL="0" indent="0">
              <a:spcAft>
                <a:spcPts val="0"/>
              </a:spcAft>
              <a:buClr>
                <a:srgbClr val="00B050"/>
              </a:buClr>
              <a:buSzPct val="75000"/>
              <a:buNone/>
            </a:pPr>
            <a:r>
              <a:rPr lang="en-US" sz="1530" b="1" dirty="0" smtClean="0">
                <a:solidFill>
                  <a:srgbClr val="FF0000"/>
                </a:solidFill>
              </a:rPr>
              <a:t>Task 29 </a:t>
            </a:r>
            <a:r>
              <a:rPr lang="en-US" sz="1530" dirty="0" smtClean="0">
                <a:solidFill>
                  <a:srgbClr val="FF0000"/>
                </a:solidFill>
              </a:rPr>
              <a:t>– Read page 15 of the policy attached </a:t>
            </a:r>
            <a:r>
              <a:rPr lang="en-US" sz="1530" dirty="0" smtClean="0">
                <a:solidFill>
                  <a:srgbClr val="FF0000"/>
                </a:solidFill>
                <a:hlinkClick r:id="rId3" action="ppaction://hlinkfile"/>
              </a:rPr>
              <a:t>here</a:t>
            </a:r>
            <a:r>
              <a:rPr lang="en-US" sz="1530" dirty="0" smtClean="0">
                <a:solidFill>
                  <a:srgbClr val="FF0000"/>
                </a:solidFill>
              </a:rPr>
              <a:t>. Discuss whether you think these are appropriate, actionable, measurable for the type of Data stored and risk of loss from within and without the company.</a:t>
            </a:r>
          </a:p>
        </p:txBody>
      </p:sp>
      <p:sp>
        <p:nvSpPr>
          <p:cNvPr id="7" name="Title 2"/>
          <p:cNvSpPr>
            <a:spLocks noGrp="1"/>
          </p:cNvSpPr>
          <p:nvPr>
            <p:ph type="title"/>
          </p:nvPr>
        </p:nvSpPr>
        <p:spPr>
          <a:xfrm>
            <a:off x="70266" y="72008"/>
            <a:ext cx="8859452" cy="548680"/>
          </a:xfrm>
        </p:spPr>
        <p:txBody>
          <a:bodyPr>
            <a:noAutofit/>
          </a:bodyPr>
          <a:lstStyle/>
          <a:p>
            <a:r>
              <a:rPr lang="en-GB" sz="3800" dirty="0" smtClean="0"/>
              <a:t>6.6 - </a:t>
            </a:r>
            <a:r>
              <a:rPr lang="en-GB" sz="3800" dirty="0"/>
              <a:t>Consolidation of </a:t>
            </a:r>
            <a:r>
              <a:rPr lang="en-GB" sz="3800" dirty="0" smtClean="0"/>
              <a:t>Protection Measures</a:t>
            </a:r>
            <a:endParaRPr lang="en-GB" sz="3800" dirty="0"/>
          </a:p>
        </p:txBody>
      </p:sp>
      <p:graphicFrame>
        <p:nvGraphicFramePr>
          <p:cNvPr id="8" name="Table 7"/>
          <p:cNvGraphicFramePr>
            <a:graphicFrameLocks noGrp="1"/>
          </p:cNvGraphicFramePr>
          <p:nvPr>
            <p:extLst>
              <p:ext uri="{D42A27DB-BD31-4B8C-83A1-F6EECF244321}">
                <p14:modId xmlns:p14="http://schemas.microsoft.com/office/powerpoint/2010/main" val="3709230327"/>
              </p:ext>
            </p:extLst>
          </p:nvPr>
        </p:nvGraphicFramePr>
        <p:xfrm>
          <a:off x="7128594" y="1052736"/>
          <a:ext cx="1691878" cy="55446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17881">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26735">
                <a:tc>
                  <a:txBody>
                    <a:bodyPr/>
                    <a:lstStyle/>
                    <a:p>
                      <a:pPr marL="177800" indent="-177800" algn="l">
                        <a:spcAft>
                          <a:spcPts val="600"/>
                        </a:spcAft>
                        <a:buFontTx/>
                        <a:buBlip>
                          <a:blip r:embed="rId4"/>
                        </a:buBlip>
                      </a:pPr>
                      <a:r>
                        <a:rPr lang="en-US" sz="1440" baseline="0" dirty="0" smtClean="0">
                          <a:solidFill>
                            <a:srgbClr val="FF0000"/>
                          </a:solidFill>
                          <a:effectLst/>
                          <a:latin typeface="Arial" pitchFamily="34" charset="0"/>
                          <a:ea typeface="Times New Roman"/>
                          <a:cs typeface="Arial" pitchFamily="34" charset="0"/>
                        </a:rPr>
                        <a:t>Why does the school block Facebook and YouTube</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4"/>
                        </a:buBlip>
                      </a:pPr>
                      <a:r>
                        <a:rPr lang="en-GB" sz="1440" baseline="0" dirty="0" smtClean="0">
                          <a:solidFill>
                            <a:schemeClr val="tx1"/>
                          </a:solidFill>
                          <a:effectLst/>
                          <a:latin typeface="Arial" pitchFamily="34" charset="0"/>
                          <a:ea typeface="Times New Roman"/>
                          <a:cs typeface="Arial" pitchFamily="34" charset="0"/>
                        </a:rPr>
                        <a:t>What are the dangers with memory sticks</a:t>
                      </a:r>
                    </a:p>
                    <a:p>
                      <a:pPr marL="177800" indent="-177800" algn="l">
                        <a:spcAft>
                          <a:spcPts val="600"/>
                        </a:spcAft>
                        <a:buFontTx/>
                        <a:buBlip>
                          <a:blip r:embed="rId4"/>
                        </a:buBlip>
                      </a:pPr>
                      <a:r>
                        <a:rPr lang="en-GB" sz="1440" baseline="0" dirty="0" smtClean="0">
                          <a:solidFill>
                            <a:srgbClr val="FF0000"/>
                          </a:solidFill>
                          <a:effectLst/>
                          <a:latin typeface="Arial" pitchFamily="34" charset="0"/>
                          <a:ea typeface="Times New Roman"/>
                          <a:cs typeface="Arial" pitchFamily="34" charset="0"/>
                        </a:rPr>
                        <a:t>The login procedure on your computer</a:t>
                      </a:r>
                    </a:p>
                    <a:p>
                      <a:pPr marL="177800" indent="-177800" algn="l">
                        <a:spcAft>
                          <a:spcPts val="600"/>
                        </a:spcAft>
                        <a:buFontTx/>
                        <a:buBlip>
                          <a:blip r:embed="rId4"/>
                        </a:buBlip>
                      </a:pPr>
                      <a:r>
                        <a:rPr lang="en-GB" sz="1440" baseline="0" dirty="0" smtClean="0">
                          <a:solidFill>
                            <a:schemeClr val="tx1"/>
                          </a:solidFill>
                          <a:effectLst/>
                          <a:latin typeface="Arial" pitchFamily="34" charset="0"/>
                          <a:ea typeface="Times New Roman"/>
                          <a:cs typeface="Arial" pitchFamily="34" charset="0"/>
                        </a:rPr>
                        <a:t>How often you change your personal passwords</a:t>
                      </a:r>
                    </a:p>
                    <a:p>
                      <a:pPr marL="177800" indent="-177800" algn="l">
                        <a:spcAft>
                          <a:spcPts val="600"/>
                        </a:spcAft>
                        <a:buFontTx/>
                        <a:buBlip>
                          <a:blip r:embed="rId4"/>
                        </a:buBlip>
                      </a:pPr>
                      <a:r>
                        <a:rPr lang="en-GB" sz="1440" baseline="0" dirty="0" smtClean="0">
                          <a:solidFill>
                            <a:srgbClr val="FF0000"/>
                          </a:solidFill>
                          <a:effectLst/>
                          <a:latin typeface="Arial" pitchFamily="34" charset="0"/>
                          <a:ea typeface="Times New Roman"/>
                          <a:cs typeface="Arial" pitchFamily="34" charset="0"/>
                        </a:rPr>
                        <a:t>The page on the wall by the door is there for</a:t>
                      </a:r>
                    </a:p>
                    <a:p>
                      <a:pPr marL="177800" indent="-177800" algn="l">
                        <a:spcAft>
                          <a:spcPts val="600"/>
                        </a:spcAft>
                        <a:buFontTx/>
                        <a:buBlip>
                          <a:blip r:embed="rId4"/>
                        </a:buBlip>
                      </a:pPr>
                      <a:r>
                        <a:rPr lang="en-US" sz="1440" baseline="0" dirty="0" smtClean="0">
                          <a:solidFill>
                            <a:schemeClr val="tx1"/>
                          </a:solidFill>
                          <a:effectLst/>
                          <a:latin typeface="Arial" pitchFamily="34" charset="0"/>
                          <a:ea typeface="Times New Roman"/>
                          <a:cs typeface="Arial" pitchFamily="34" charset="0"/>
                        </a:rPr>
                        <a:t>How many people in the school know your password.</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9" name="Picture 8" descr="Think About"/>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64288" y="1131370"/>
            <a:ext cx="1584176" cy="3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9421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717" y="1052314"/>
            <a:ext cx="6840563" cy="2952750"/>
          </a:xfrm>
        </p:spPr>
        <p:txBody>
          <a:bodyPr>
            <a:noAutofit/>
          </a:bodyPr>
          <a:lstStyle/>
          <a:p>
            <a:pPr marL="255588" indent="-255588">
              <a:spcAft>
                <a:spcPts val="0"/>
              </a:spcAft>
              <a:buClr>
                <a:srgbClr val="00B050"/>
              </a:buClr>
              <a:buSzPct val="75000"/>
            </a:pPr>
            <a:r>
              <a:rPr lang="en-US" sz="1800" dirty="0" smtClean="0"/>
              <a:t>From the range </a:t>
            </a:r>
            <a:r>
              <a:rPr lang="en-US" sz="1800" dirty="0"/>
              <a:t>of </a:t>
            </a:r>
            <a:r>
              <a:rPr lang="en-US" sz="1800" dirty="0" smtClean="0"/>
              <a:t>scenarios below, select </a:t>
            </a:r>
            <a:r>
              <a:rPr lang="en-US" sz="1800" dirty="0"/>
              <a:t>the most appropriate measures in each </a:t>
            </a:r>
            <a:r>
              <a:rPr lang="en-US" sz="1800" dirty="0" smtClean="0"/>
              <a:t>case and </a:t>
            </a:r>
            <a:r>
              <a:rPr lang="en-US" sz="1800" dirty="0"/>
              <a:t>explain </a:t>
            </a:r>
            <a:r>
              <a:rPr lang="en-US" sz="1800" dirty="0" smtClean="0"/>
              <a:t>the </a:t>
            </a:r>
            <a:r>
              <a:rPr lang="en-US" sz="1800" dirty="0"/>
              <a:t>reasons for each selection</a:t>
            </a:r>
            <a:r>
              <a:rPr lang="en-US" sz="1800" dirty="0" smtClean="0"/>
              <a:t>.</a:t>
            </a:r>
          </a:p>
          <a:p>
            <a:pPr marL="568325" indent="-280988">
              <a:spcAft>
                <a:spcPts val="0"/>
              </a:spcAft>
              <a:buClr>
                <a:srgbClr val="00B050"/>
              </a:buClr>
              <a:buSzPct val="75000"/>
              <a:buFont typeface="+mj-lt"/>
              <a:buAutoNum type="arabicPeriod"/>
            </a:pPr>
            <a:r>
              <a:rPr lang="en-US" sz="1800" dirty="0" smtClean="0"/>
              <a:t>Computer technician has noticed that there has been unusual internet activity traffic after school time and this is impacting on the schools bandwidth.</a:t>
            </a:r>
          </a:p>
          <a:p>
            <a:pPr marL="568325" indent="-280988">
              <a:spcAft>
                <a:spcPts val="0"/>
              </a:spcAft>
              <a:buClr>
                <a:srgbClr val="00B050"/>
              </a:buClr>
              <a:buSzPct val="75000"/>
              <a:buFont typeface="+mj-lt"/>
              <a:buAutoNum type="arabicPeriod"/>
            </a:pPr>
            <a:r>
              <a:rPr lang="en-US" sz="1800" dirty="0" smtClean="0"/>
              <a:t>Students are playing Counterstrike on the schools network during lunchtime and causing disruption in the library.</a:t>
            </a:r>
          </a:p>
          <a:p>
            <a:pPr marL="568325" indent="-280988">
              <a:spcAft>
                <a:spcPts val="0"/>
              </a:spcAft>
              <a:buClr>
                <a:srgbClr val="00B050"/>
              </a:buClr>
              <a:buSzPct val="75000"/>
              <a:buFont typeface="+mj-lt"/>
              <a:buAutoNum type="arabicPeriod"/>
            </a:pPr>
            <a:r>
              <a:rPr lang="en-US" sz="1800" dirty="0" smtClean="0"/>
              <a:t>Teachers issued school laptop has software installed on it that is not covered under the schools license.</a:t>
            </a:r>
          </a:p>
          <a:p>
            <a:pPr marL="568325" indent="-280988">
              <a:spcAft>
                <a:spcPts val="0"/>
              </a:spcAft>
              <a:buClr>
                <a:srgbClr val="00B050"/>
              </a:buClr>
              <a:buSzPct val="75000"/>
              <a:buFont typeface="+mj-lt"/>
              <a:buAutoNum type="arabicPeriod"/>
            </a:pPr>
            <a:r>
              <a:rPr lang="en-US" sz="1800" dirty="0" smtClean="0"/>
              <a:t>A teacher has lost their monthly reports off the shared network drive.</a:t>
            </a:r>
          </a:p>
          <a:p>
            <a:pPr marL="568325" indent="-280988">
              <a:spcAft>
                <a:spcPts val="0"/>
              </a:spcAft>
              <a:buClr>
                <a:srgbClr val="00B050"/>
              </a:buClr>
              <a:buSzPct val="75000"/>
              <a:buFont typeface="+mj-lt"/>
              <a:buAutoNum type="arabicPeriod"/>
            </a:pPr>
            <a:r>
              <a:rPr lang="en-US" sz="1800" dirty="0" smtClean="0"/>
              <a:t>Laptops from a laptop bank have been stolen from a mobile hut classroom.</a:t>
            </a:r>
          </a:p>
          <a:p>
            <a:pPr marL="568325" indent="-280988">
              <a:spcAft>
                <a:spcPts val="0"/>
              </a:spcAft>
              <a:buClr>
                <a:srgbClr val="00B050"/>
              </a:buClr>
              <a:buSzPct val="75000"/>
              <a:buFont typeface="+mj-lt"/>
              <a:buAutoNum type="arabicPeriod"/>
            </a:pPr>
            <a:r>
              <a:rPr lang="en-US" sz="1800" dirty="0" smtClean="0"/>
              <a:t>Students have been accessing Facebook through a VPN during lesson time.</a:t>
            </a:r>
          </a:p>
          <a:p>
            <a:pPr marL="568325" indent="-280988">
              <a:spcAft>
                <a:spcPts val="0"/>
              </a:spcAft>
              <a:buClr>
                <a:srgbClr val="00B050"/>
              </a:buClr>
              <a:buSzPct val="75000"/>
              <a:buFont typeface="+mj-lt"/>
              <a:buAutoNum type="arabicPeriod"/>
            </a:pPr>
            <a:r>
              <a:rPr lang="en-US" sz="1800" dirty="0" smtClean="0"/>
              <a:t>Teachers are showing a recent cinema film on the last days of term.</a:t>
            </a:r>
          </a:p>
          <a:p>
            <a:pPr marL="0" indent="0">
              <a:spcAft>
                <a:spcPts val="0"/>
              </a:spcAft>
              <a:buClr>
                <a:srgbClr val="00B050"/>
              </a:buClr>
              <a:buSzPct val="75000"/>
              <a:buNone/>
            </a:pPr>
            <a:r>
              <a:rPr lang="en-US" sz="1800" b="1" dirty="0" smtClean="0">
                <a:solidFill>
                  <a:srgbClr val="FF0000"/>
                </a:solidFill>
              </a:rPr>
              <a:t>Task </a:t>
            </a:r>
            <a:r>
              <a:rPr lang="en-US" sz="1800" b="1" dirty="0">
                <a:solidFill>
                  <a:srgbClr val="FF0000"/>
                </a:solidFill>
              </a:rPr>
              <a:t>30</a:t>
            </a:r>
            <a:r>
              <a:rPr lang="en-US" sz="1800" dirty="0">
                <a:solidFill>
                  <a:srgbClr val="FF0000"/>
                </a:solidFill>
              </a:rPr>
              <a:t> - Identify and describe the protection measures suitable for a given situation within an organisation or for a given individual, including protection measures of physical, logical and policies</a:t>
            </a:r>
            <a:r>
              <a:rPr lang="en-US" sz="1800" dirty="0" smtClean="0">
                <a:solidFill>
                  <a:srgbClr val="FF0000"/>
                </a:solidFill>
              </a:rPr>
              <a:t>.</a:t>
            </a:r>
            <a:endParaRPr lang="en-US" sz="1800" dirty="0">
              <a:solidFill>
                <a:srgbClr val="FF0000"/>
              </a:solidFill>
            </a:endParaRPr>
          </a:p>
        </p:txBody>
      </p:sp>
      <p:sp>
        <p:nvSpPr>
          <p:cNvPr id="7" name="Title 2"/>
          <p:cNvSpPr>
            <a:spLocks noGrp="1"/>
          </p:cNvSpPr>
          <p:nvPr>
            <p:ph type="title"/>
          </p:nvPr>
        </p:nvSpPr>
        <p:spPr>
          <a:xfrm>
            <a:off x="70266" y="72008"/>
            <a:ext cx="8859452" cy="548680"/>
          </a:xfrm>
        </p:spPr>
        <p:txBody>
          <a:bodyPr>
            <a:noAutofit/>
          </a:bodyPr>
          <a:lstStyle/>
          <a:p>
            <a:r>
              <a:rPr lang="en-GB" sz="3800" dirty="0" smtClean="0"/>
              <a:t>6.6 - </a:t>
            </a:r>
            <a:r>
              <a:rPr lang="en-GB" sz="3800" dirty="0"/>
              <a:t>Consolidation of </a:t>
            </a:r>
            <a:r>
              <a:rPr lang="en-GB" sz="3800" dirty="0" smtClean="0"/>
              <a:t>Protection Measures</a:t>
            </a:r>
            <a:endParaRPr lang="en-GB" sz="3800" dirty="0"/>
          </a:p>
        </p:txBody>
      </p:sp>
      <p:graphicFrame>
        <p:nvGraphicFramePr>
          <p:cNvPr id="8" name="Table 7"/>
          <p:cNvGraphicFramePr>
            <a:graphicFrameLocks noGrp="1"/>
          </p:cNvGraphicFramePr>
          <p:nvPr>
            <p:extLst>
              <p:ext uri="{D42A27DB-BD31-4B8C-83A1-F6EECF244321}">
                <p14:modId xmlns:p14="http://schemas.microsoft.com/office/powerpoint/2010/main" val="2392862156"/>
              </p:ext>
            </p:extLst>
          </p:nvPr>
        </p:nvGraphicFramePr>
        <p:xfrm>
          <a:off x="7128594" y="1052736"/>
          <a:ext cx="1691878" cy="55446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17881">
                <a:tc>
                  <a:txBody>
                    <a:bodyPr/>
                    <a:lstStyle/>
                    <a:p>
                      <a:pPr>
                        <a:spcAft>
                          <a:spcPts val="0"/>
                        </a:spcAft>
                      </a:pPr>
                      <a:endParaRPr lang="en-GB" sz="144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26735">
                <a:tc>
                  <a:txBody>
                    <a:bodyPr/>
                    <a:lstStyle/>
                    <a:p>
                      <a:pPr marL="177800" indent="-177800" algn="l">
                        <a:spcAft>
                          <a:spcPts val="600"/>
                        </a:spcAft>
                        <a:buFontTx/>
                        <a:buBlip>
                          <a:blip r:embed="rId3"/>
                        </a:buBlip>
                      </a:pPr>
                      <a:r>
                        <a:rPr lang="en-US" sz="1440" baseline="0" dirty="0" smtClean="0">
                          <a:solidFill>
                            <a:srgbClr val="FF0000"/>
                          </a:solidFill>
                          <a:effectLst/>
                          <a:latin typeface="Arial" pitchFamily="34" charset="0"/>
                          <a:ea typeface="Times New Roman"/>
                          <a:cs typeface="Arial" pitchFamily="34" charset="0"/>
                        </a:rPr>
                        <a:t>Why does the school block Facebook and YouTube</a:t>
                      </a:r>
                      <a:endParaRPr lang="en-GB" sz="1440" baseline="0" dirty="0" smtClean="0">
                        <a:solidFill>
                          <a:srgbClr val="FF0000"/>
                        </a:solidFill>
                        <a:effectLst/>
                        <a:latin typeface="Arial" pitchFamily="34" charset="0"/>
                        <a:ea typeface="Times New Roman"/>
                        <a:cs typeface="Arial" pitchFamily="34" charset="0"/>
                      </a:endParaRP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What are the dangers with memory sticks</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The login procedure on your computer</a:t>
                      </a:r>
                    </a:p>
                    <a:p>
                      <a:pPr marL="177800" indent="-177800" algn="l">
                        <a:spcAft>
                          <a:spcPts val="600"/>
                        </a:spcAft>
                        <a:buFontTx/>
                        <a:buBlip>
                          <a:blip r:embed="rId3"/>
                        </a:buBlip>
                      </a:pPr>
                      <a:r>
                        <a:rPr lang="en-GB" sz="1440" baseline="0" dirty="0" smtClean="0">
                          <a:solidFill>
                            <a:schemeClr val="tx1"/>
                          </a:solidFill>
                          <a:effectLst/>
                          <a:latin typeface="Arial" pitchFamily="34" charset="0"/>
                          <a:ea typeface="Times New Roman"/>
                          <a:cs typeface="Arial" pitchFamily="34" charset="0"/>
                        </a:rPr>
                        <a:t>How often you change your personal passwords</a:t>
                      </a:r>
                    </a:p>
                    <a:p>
                      <a:pPr marL="177800" indent="-177800" algn="l">
                        <a:spcAft>
                          <a:spcPts val="600"/>
                        </a:spcAft>
                        <a:buFontTx/>
                        <a:buBlip>
                          <a:blip r:embed="rId3"/>
                        </a:buBlip>
                      </a:pPr>
                      <a:r>
                        <a:rPr lang="en-GB" sz="1440" baseline="0" dirty="0" smtClean="0">
                          <a:solidFill>
                            <a:srgbClr val="FF0000"/>
                          </a:solidFill>
                          <a:effectLst/>
                          <a:latin typeface="Arial" pitchFamily="34" charset="0"/>
                          <a:ea typeface="Times New Roman"/>
                          <a:cs typeface="Arial" pitchFamily="34" charset="0"/>
                        </a:rPr>
                        <a:t>The page on the wall by the door is there for</a:t>
                      </a:r>
                    </a:p>
                    <a:p>
                      <a:pPr marL="177800" indent="-177800" algn="l">
                        <a:spcAft>
                          <a:spcPts val="600"/>
                        </a:spcAft>
                        <a:buFontTx/>
                        <a:buBlip>
                          <a:blip r:embed="rId3"/>
                        </a:buBlip>
                      </a:pPr>
                      <a:r>
                        <a:rPr lang="en-US" sz="1440" baseline="0" dirty="0" smtClean="0">
                          <a:solidFill>
                            <a:schemeClr val="tx1"/>
                          </a:solidFill>
                          <a:effectLst/>
                          <a:latin typeface="Arial" pitchFamily="34" charset="0"/>
                          <a:ea typeface="Times New Roman"/>
                          <a:cs typeface="Arial" pitchFamily="34" charset="0"/>
                        </a:rPr>
                        <a:t>How many people in the school know your password.</a:t>
                      </a:r>
                      <a:endParaRPr lang="en-GB" sz="144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9" name="Picture 8"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131370"/>
            <a:ext cx="1584176" cy="3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2070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5496" y="44624"/>
            <a:ext cx="8856984"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pPr fontAlgn="auto">
              <a:spcAft>
                <a:spcPts val="0"/>
              </a:spcAft>
            </a:pPr>
            <a:r>
              <a:rPr lang="en-GB" sz="3200" dirty="0" smtClean="0"/>
              <a:t>6 </a:t>
            </a:r>
            <a:r>
              <a:rPr lang="en-GB" sz="3200" dirty="0"/>
              <a:t>– </a:t>
            </a:r>
            <a:r>
              <a:rPr lang="en-GB" sz="3200" dirty="0" smtClean="0"/>
              <a:t>Exam Questions – Specimen Paper</a:t>
            </a:r>
            <a:endParaRPr lang="en-GB" sz="3200" dirty="0"/>
          </a:p>
        </p:txBody>
      </p:sp>
      <p:sp>
        <p:nvSpPr>
          <p:cNvPr id="2" name="Rectangle 1"/>
          <p:cNvSpPr>
            <a:spLocks noChangeArrowheads="1"/>
          </p:cNvSpPr>
          <p:nvPr/>
        </p:nvSpPr>
        <p:spPr bwMode="auto">
          <a:xfrm>
            <a:off x="1259632" y="3959440"/>
            <a:ext cx="65" cy="980496"/>
          </a:xfrm>
          <a:prstGeom prst="rect">
            <a:avLst/>
          </a:prstGeom>
          <a:solidFill>
            <a:srgbClr val="F5F7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4991" rIns="0" bIns="23170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1"/>
          <p:cNvSpPr>
            <a:spLocks noChangeArrowheads="1"/>
          </p:cNvSpPr>
          <p:nvPr/>
        </p:nvSpPr>
        <p:spPr bwMode="auto">
          <a:xfrm>
            <a:off x="0" y="-261648"/>
            <a:ext cx="65" cy="980496"/>
          </a:xfrm>
          <a:prstGeom prst="rect">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4991" rIns="0" bIns="23170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8"/>
          <p:cNvSpPr/>
          <p:nvPr/>
        </p:nvSpPr>
        <p:spPr>
          <a:xfrm>
            <a:off x="251520" y="1052736"/>
            <a:ext cx="8640960" cy="4801314"/>
          </a:xfrm>
          <a:prstGeom prst="rect">
            <a:avLst/>
          </a:prstGeom>
        </p:spPr>
        <p:txBody>
          <a:bodyPr wrap="square">
            <a:spAutoFit/>
          </a:bodyPr>
          <a:lstStyle/>
          <a:p>
            <a:r>
              <a:rPr lang="en-US" dirty="0" smtClean="0"/>
              <a:t>1. </a:t>
            </a:r>
            <a:r>
              <a:rPr lang="en-US" dirty="0"/>
              <a:t>Progress Vision is reviewing its information security and personal data protection measures. </a:t>
            </a:r>
          </a:p>
          <a:p>
            <a:r>
              <a:rPr lang="en-US" dirty="0"/>
              <a:t>(a) Confidentiality is one of the principles of information security. </a:t>
            </a:r>
          </a:p>
          <a:p>
            <a:endParaRPr lang="en-GB" dirty="0"/>
          </a:p>
          <a:p>
            <a:r>
              <a:rPr lang="en-US" dirty="0"/>
              <a:t>Identify </a:t>
            </a:r>
            <a:r>
              <a:rPr lang="en-US" b="1" dirty="0"/>
              <a:t>two </a:t>
            </a:r>
            <a:r>
              <a:rPr lang="en-US" dirty="0"/>
              <a:t>other principles of information security. </a:t>
            </a:r>
          </a:p>
          <a:p>
            <a:r>
              <a:rPr lang="en-GB" dirty="0"/>
              <a:t>1. </a:t>
            </a:r>
            <a:r>
              <a:rPr lang="en-GB" dirty="0" smtClean="0"/>
              <a:t>________________________________________________________________ </a:t>
            </a:r>
            <a:endParaRPr lang="en-GB" dirty="0"/>
          </a:p>
          <a:p>
            <a:r>
              <a:rPr lang="en-GB" dirty="0"/>
              <a:t>2. </a:t>
            </a:r>
            <a:r>
              <a:rPr lang="en-GB" dirty="0" smtClean="0"/>
              <a:t>_____________________________________________________________ </a:t>
            </a:r>
            <a:r>
              <a:rPr lang="en-GB" b="1" dirty="0" smtClean="0"/>
              <a:t>[</a:t>
            </a:r>
            <a:r>
              <a:rPr lang="en-GB" b="1" dirty="0"/>
              <a:t>2] </a:t>
            </a:r>
            <a:endParaRPr lang="en-GB" dirty="0"/>
          </a:p>
          <a:p>
            <a:endParaRPr lang="en-US" dirty="0" smtClean="0"/>
          </a:p>
          <a:p>
            <a:r>
              <a:rPr lang="en-US" dirty="0" smtClean="0"/>
              <a:t>(</a:t>
            </a:r>
            <a:r>
              <a:rPr lang="en-US" dirty="0"/>
              <a:t>b) Identify </a:t>
            </a:r>
            <a:r>
              <a:rPr lang="en-US" b="1" dirty="0"/>
              <a:t>one </a:t>
            </a:r>
            <a:r>
              <a:rPr lang="en-US" dirty="0"/>
              <a:t>reason why Progress Vision might store backups of systems off-site. Justify how this action would secure the information. </a:t>
            </a:r>
          </a:p>
          <a:p>
            <a:endParaRPr lang="en-GB" dirty="0"/>
          </a:p>
          <a:p>
            <a:r>
              <a:rPr lang="en-GB" dirty="0"/>
              <a:t>Reason </a:t>
            </a:r>
            <a:r>
              <a:rPr lang="en-GB" dirty="0" smtClean="0"/>
              <a:t>__________________________________________________________________ </a:t>
            </a:r>
            <a:endParaRPr lang="en-GB" dirty="0"/>
          </a:p>
          <a:p>
            <a:r>
              <a:rPr lang="en-GB" dirty="0" smtClean="0"/>
              <a:t>__________________________________________________________________</a:t>
            </a:r>
            <a:endParaRPr lang="en-GB" dirty="0"/>
          </a:p>
          <a:p>
            <a:r>
              <a:rPr lang="en-GB" dirty="0"/>
              <a:t>Justification __________________________________________________________________ </a:t>
            </a:r>
          </a:p>
          <a:p>
            <a:r>
              <a:rPr lang="en-GB" dirty="0" smtClean="0"/>
              <a:t>_______________________________________________________________ </a:t>
            </a:r>
            <a:r>
              <a:rPr lang="en-GB" b="1" dirty="0" smtClean="0"/>
              <a:t>[</a:t>
            </a:r>
            <a:r>
              <a:rPr lang="en-GB" b="1" dirty="0"/>
              <a:t>2]</a:t>
            </a:r>
            <a:endParaRPr lang="en-US" dirty="0" smtClean="0">
              <a:latin typeface="ArialMT"/>
            </a:endParaRPr>
          </a:p>
        </p:txBody>
      </p:sp>
      <p:sp>
        <p:nvSpPr>
          <p:cNvPr id="6" name="TextBox 5">
            <a:hlinkClick r:id="rId3" action="ppaction://hlinkfile"/>
          </p:cNvPr>
          <p:cNvSpPr txBox="1"/>
          <p:nvPr/>
        </p:nvSpPr>
        <p:spPr>
          <a:xfrm>
            <a:off x="8460432" y="1507431"/>
            <a:ext cx="432048" cy="769441"/>
          </a:xfrm>
          <a:prstGeom prst="rect">
            <a:avLst/>
          </a:prstGeom>
          <a:noFill/>
        </p:spPr>
        <p:txBody>
          <a:bodyPr wrap="square" rtlCol="0">
            <a:spAutoFit/>
          </a:bodyPr>
          <a:lstStyle/>
          <a:p>
            <a:r>
              <a:rPr lang="en-US" sz="4400" b="1" dirty="0" smtClean="0">
                <a:solidFill>
                  <a:srgbClr val="FF0000"/>
                </a:solidFill>
              </a:rPr>
              <a:t>?</a:t>
            </a:r>
            <a:endParaRPr lang="en-GB" b="1" dirty="0">
              <a:solidFill>
                <a:srgbClr val="FF0000"/>
              </a:solidFill>
            </a:endParaRPr>
          </a:p>
        </p:txBody>
      </p:sp>
    </p:spTree>
    <p:extLst>
      <p:ext uri="{BB962C8B-B14F-4D97-AF65-F5344CB8AC3E}">
        <p14:creationId xmlns:p14="http://schemas.microsoft.com/office/powerpoint/2010/main" val="2804619921"/>
      </p:ext>
    </p:extLst>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5496" y="44624"/>
            <a:ext cx="8856984"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pPr fontAlgn="auto">
              <a:spcAft>
                <a:spcPts val="0"/>
              </a:spcAft>
            </a:pPr>
            <a:r>
              <a:rPr lang="en-GB" sz="3200" dirty="0" smtClean="0"/>
              <a:t>6 </a:t>
            </a:r>
            <a:r>
              <a:rPr lang="en-GB" sz="3200" dirty="0"/>
              <a:t>– </a:t>
            </a:r>
            <a:r>
              <a:rPr lang="en-GB" sz="3200" dirty="0" smtClean="0"/>
              <a:t>Exam Questions – Specimen Paper</a:t>
            </a:r>
            <a:endParaRPr lang="en-GB" sz="3200" dirty="0"/>
          </a:p>
        </p:txBody>
      </p:sp>
      <p:sp>
        <p:nvSpPr>
          <p:cNvPr id="2" name="Rectangle 1"/>
          <p:cNvSpPr>
            <a:spLocks noChangeArrowheads="1"/>
          </p:cNvSpPr>
          <p:nvPr/>
        </p:nvSpPr>
        <p:spPr bwMode="auto">
          <a:xfrm>
            <a:off x="1259632" y="3959440"/>
            <a:ext cx="65" cy="980496"/>
          </a:xfrm>
          <a:prstGeom prst="rect">
            <a:avLst/>
          </a:prstGeom>
          <a:solidFill>
            <a:srgbClr val="F5F7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4991" rIns="0" bIns="23170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1"/>
          <p:cNvSpPr>
            <a:spLocks noChangeArrowheads="1"/>
          </p:cNvSpPr>
          <p:nvPr/>
        </p:nvSpPr>
        <p:spPr bwMode="auto">
          <a:xfrm>
            <a:off x="0" y="-261648"/>
            <a:ext cx="65" cy="980496"/>
          </a:xfrm>
          <a:prstGeom prst="rect">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4991" rIns="0" bIns="23170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8"/>
          <p:cNvSpPr/>
          <p:nvPr/>
        </p:nvSpPr>
        <p:spPr>
          <a:xfrm>
            <a:off x="251520" y="1052736"/>
            <a:ext cx="8640960" cy="5355312"/>
          </a:xfrm>
          <a:prstGeom prst="rect">
            <a:avLst/>
          </a:prstGeom>
        </p:spPr>
        <p:txBody>
          <a:bodyPr wrap="square">
            <a:spAutoFit/>
          </a:bodyPr>
          <a:lstStyle/>
          <a:p>
            <a:r>
              <a:rPr lang="en-US" dirty="0" smtClean="0"/>
              <a:t>2. </a:t>
            </a:r>
            <a:r>
              <a:rPr lang="en-US" dirty="0"/>
              <a:t>Progress Vision gathers information from a wide range of sources. </a:t>
            </a:r>
          </a:p>
          <a:p>
            <a:pPr marL="342900" indent="-342900">
              <a:buAutoNum type="alphaLcParenBoth"/>
            </a:pPr>
            <a:r>
              <a:rPr lang="en-US" dirty="0" smtClean="0"/>
              <a:t>Describe </a:t>
            </a:r>
            <a:r>
              <a:rPr lang="en-US" dirty="0"/>
              <a:t>what is meant by obfuscation, identifying </a:t>
            </a:r>
            <a:r>
              <a:rPr lang="en-US" b="1" dirty="0"/>
              <a:t>one </a:t>
            </a:r>
            <a:r>
              <a:rPr lang="en-US" dirty="0"/>
              <a:t>piece of data from the spreadsheet in </a:t>
            </a:r>
            <a:r>
              <a:rPr lang="en-US" b="1" dirty="0"/>
              <a:t>Fig. 2 </a:t>
            </a:r>
            <a:r>
              <a:rPr lang="en-US" dirty="0"/>
              <a:t>as an example. </a:t>
            </a:r>
            <a:endParaRPr lang="en-US" dirty="0" smtClean="0"/>
          </a:p>
          <a:p>
            <a:pPr marL="342900" indent="-342900">
              <a:buAutoNum type="alphaLcParenBoth"/>
            </a:pPr>
            <a:endParaRPr lang="en-US" dirty="0"/>
          </a:p>
          <a:p>
            <a:pPr marL="342900" indent="-342900">
              <a:buAutoNum type="alphaLcParenBoth"/>
            </a:pPr>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a:p>
            <a:endParaRPr lang="en-GB" dirty="0"/>
          </a:p>
          <a:p>
            <a:r>
              <a:rPr lang="en-GB" dirty="0" smtClean="0"/>
              <a:t>__________________________________________________________________</a:t>
            </a:r>
            <a:endParaRPr lang="en-GB" dirty="0"/>
          </a:p>
          <a:p>
            <a:r>
              <a:rPr lang="en-GB" dirty="0" smtClean="0"/>
              <a:t>__________________________________________________________________</a:t>
            </a:r>
            <a:r>
              <a:rPr lang="en-GB" dirty="0"/>
              <a:t> __________________________________________________________________ </a:t>
            </a:r>
          </a:p>
          <a:p>
            <a:r>
              <a:rPr lang="en-GB" dirty="0" smtClean="0"/>
              <a:t>__________________________________________________________________</a:t>
            </a:r>
            <a:endParaRPr lang="en-GB" dirty="0"/>
          </a:p>
          <a:p>
            <a:r>
              <a:rPr lang="en-GB" dirty="0" smtClean="0"/>
              <a:t>_______________________________________________________________ </a:t>
            </a:r>
            <a:r>
              <a:rPr lang="en-GB" b="1" dirty="0" smtClean="0"/>
              <a:t>[</a:t>
            </a:r>
            <a:r>
              <a:rPr lang="en-GB" b="1" dirty="0"/>
              <a:t>2]</a:t>
            </a:r>
            <a:endParaRPr lang="en-US" dirty="0" smtClean="0">
              <a:latin typeface="ArialMT"/>
            </a:endParaRPr>
          </a:p>
        </p:txBody>
      </p:sp>
      <p:pic>
        <p:nvPicPr>
          <p:cNvPr id="4" name="Picture 3"/>
          <p:cNvPicPr>
            <a:picLocks noChangeAspect="1"/>
          </p:cNvPicPr>
          <p:nvPr/>
        </p:nvPicPr>
        <p:blipFill rotWithShape="1">
          <a:blip r:embed="rId3"/>
          <a:srcRect l="7939" t="34251" r="6833" b="10624"/>
          <a:stretch/>
        </p:blipFill>
        <p:spPr>
          <a:xfrm>
            <a:off x="759402" y="2084481"/>
            <a:ext cx="7920881" cy="2880320"/>
          </a:xfrm>
          <a:prstGeom prst="rect">
            <a:avLst/>
          </a:prstGeom>
        </p:spPr>
      </p:pic>
      <p:sp>
        <p:nvSpPr>
          <p:cNvPr id="10" name="TextBox 9">
            <a:hlinkClick r:id="rId4" action="ppaction://hlinkfile"/>
          </p:cNvPr>
          <p:cNvSpPr txBox="1"/>
          <p:nvPr/>
        </p:nvSpPr>
        <p:spPr>
          <a:xfrm>
            <a:off x="8388424" y="1723455"/>
            <a:ext cx="432048" cy="769441"/>
          </a:xfrm>
          <a:prstGeom prst="rect">
            <a:avLst/>
          </a:prstGeom>
          <a:noFill/>
        </p:spPr>
        <p:txBody>
          <a:bodyPr wrap="square" rtlCol="0">
            <a:spAutoFit/>
          </a:bodyPr>
          <a:lstStyle/>
          <a:p>
            <a:r>
              <a:rPr lang="en-US" sz="4400" b="1" dirty="0" smtClean="0">
                <a:solidFill>
                  <a:srgbClr val="FF0000"/>
                </a:solidFill>
              </a:rPr>
              <a:t>?</a:t>
            </a:r>
            <a:endParaRPr lang="en-GB" b="1" dirty="0">
              <a:solidFill>
                <a:srgbClr val="FF0000"/>
              </a:solidFill>
            </a:endParaRPr>
          </a:p>
        </p:txBody>
      </p:sp>
    </p:spTree>
    <p:extLst>
      <p:ext uri="{BB962C8B-B14F-4D97-AF65-F5344CB8AC3E}">
        <p14:creationId xmlns:p14="http://schemas.microsoft.com/office/powerpoint/2010/main" val="375487244"/>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5496" y="44624"/>
            <a:ext cx="8856984"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pPr fontAlgn="auto">
              <a:spcAft>
                <a:spcPts val="0"/>
              </a:spcAft>
            </a:pPr>
            <a:r>
              <a:rPr lang="en-GB" sz="3200" dirty="0" smtClean="0"/>
              <a:t>6 </a:t>
            </a:r>
            <a:r>
              <a:rPr lang="en-GB" sz="3200" dirty="0"/>
              <a:t>– </a:t>
            </a:r>
            <a:r>
              <a:rPr lang="en-GB" sz="3200" dirty="0" smtClean="0"/>
              <a:t>Exam Questions – Specimen Paper</a:t>
            </a:r>
            <a:endParaRPr lang="en-GB" sz="3200" dirty="0"/>
          </a:p>
        </p:txBody>
      </p:sp>
      <p:sp>
        <p:nvSpPr>
          <p:cNvPr id="2" name="Rectangle 1"/>
          <p:cNvSpPr>
            <a:spLocks noChangeArrowheads="1"/>
          </p:cNvSpPr>
          <p:nvPr/>
        </p:nvSpPr>
        <p:spPr bwMode="auto">
          <a:xfrm>
            <a:off x="1259632" y="3959440"/>
            <a:ext cx="65" cy="980496"/>
          </a:xfrm>
          <a:prstGeom prst="rect">
            <a:avLst/>
          </a:prstGeom>
          <a:solidFill>
            <a:srgbClr val="F5F7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4991" rIns="0" bIns="23170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1"/>
          <p:cNvSpPr>
            <a:spLocks noChangeArrowheads="1"/>
          </p:cNvSpPr>
          <p:nvPr/>
        </p:nvSpPr>
        <p:spPr bwMode="auto">
          <a:xfrm>
            <a:off x="0" y="-261648"/>
            <a:ext cx="65" cy="980496"/>
          </a:xfrm>
          <a:prstGeom prst="rect">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4991" rIns="0" bIns="23170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8"/>
          <p:cNvSpPr/>
          <p:nvPr/>
        </p:nvSpPr>
        <p:spPr>
          <a:xfrm>
            <a:off x="251520" y="1052736"/>
            <a:ext cx="8640960" cy="5078313"/>
          </a:xfrm>
          <a:prstGeom prst="rect">
            <a:avLst/>
          </a:prstGeom>
        </p:spPr>
        <p:txBody>
          <a:bodyPr wrap="square">
            <a:spAutoFit/>
          </a:bodyPr>
          <a:lstStyle/>
          <a:p>
            <a:r>
              <a:rPr lang="en-US" dirty="0" smtClean="0"/>
              <a:t>(</a:t>
            </a:r>
            <a:r>
              <a:rPr lang="en-US" dirty="0"/>
              <a:t>c) Identify </a:t>
            </a:r>
            <a:r>
              <a:rPr lang="en-US" b="1" dirty="0"/>
              <a:t>three </a:t>
            </a:r>
            <a:r>
              <a:rPr lang="en-US" dirty="0"/>
              <a:t>logical protection measures, other than obfuscation, that could be used by Progress Vision to help keep information secure. Justify why </a:t>
            </a:r>
            <a:r>
              <a:rPr lang="en-US" b="1" dirty="0"/>
              <a:t>each </a:t>
            </a:r>
            <a:r>
              <a:rPr lang="en-US" dirty="0"/>
              <a:t>of these measures would keep information secure. </a:t>
            </a:r>
          </a:p>
          <a:p>
            <a:pPr>
              <a:lnSpc>
                <a:spcPts val="2700"/>
              </a:lnSpc>
            </a:pPr>
            <a:r>
              <a:rPr lang="en-GB" dirty="0"/>
              <a:t>1. </a:t>
            </a:r>
            <a:r>
              <a:rPr lang="en-GB" dirty="0" smtClean="0"/>
              <a:t>________________________________________________________________</a:t>
            </a:r>
            <a:endParaRPr lang="en-GB" dirty="0"/>
          </a:p>
          <a:p>
            <a:pPr>
              <a:lnSpc>
                <a:spcPts val="2700"/>
              </a:lnSpc>
            </a:pPr>
            <a:r>
              <a:rPr lang="en-GB" dirty="0" smtClean="0"/>
              <a:t>__________________________________________________________________</a:t>
            </a:r>
            <a:endParaRPr lang="en-GB" dirty="0"/>
          </a:p>
          <a:p>
            <a:pPr>
              <a:lnSpc>
                <a:spcPts val="2700"/>
              </a:lnSpc>
            </a:pPr>
            <a:r>
              <a:rPr lang="en-GB" dirty="0" smtClean="0"/>
              <a:t>__________________________________________________________________</a:t>
            </a:r>
            <a:endParaRPr lang="en-GB" dirty="0"/>
          </a:p>
          <a:p>
            <a:pPr>
              <a:lnSpc>
                <a:spcPts val="2700"/>
              </a:lnSpc>
            </a:pPr>
            <a:r>
              <a:rPr lang="en-GB" dirty="0" smtClean="0"/>
              <a:t>__________________________________________________________________ </a:t>
            </a:r>
            <a:endParaRPr lang="en-GB" dirty="0"/>
          </a:p>
          <a:p>
            <a:pPr>
              <a:lnSpc>
                <a:spcPts val="2700"/>
              </a:lnSpc>
            </a:pPr>
            <a:r>
              <a:rPr lang="en-GB" dirty="0"/>
              <a:t>2. </a:t>
            </a:r>
            <a:r>
              <a:rPr lang="en-GB" dirty="0" smtClean="0"/>
              <a:t>________________________________________________________________</a:t>
            </a:r>
            <a:endParaRPr lang="en-GB" dirty="0"/>
          </a:p>
          <a:p>
            <a:pPr>
              <a:lnSpc>
                <a:spcPts val="2700"/>
              </a:lnSpc>
            </a:pPr>
            <a:r>
              <a:rPr lang="en-GB" dirty="0" smtClean="0"/>
              <a:t>__________________________________________________________________ </a:t>
            </a:r>
            <a:endParaRPr lang="en-GB" dirty="0"/>
          </a:p>
          <a:p>
            <a:pPr>
              <a:lnSpc>
                <a:spcPts val="2700"/>
              </a:lnSpc>
            </a:pPr>
            <a:r>
              <a:rPr lang="en-GB" dirty="0" smtClean="0"/>
              <a:t>__________________________________________________________________ </a:t>
            </a:r>
            <a:endParaRPr lang="en-GB" dirty="0"/>
          </a:p>
          <a:p>
            <a:pPr>
              <a:lnSpc>
                <a:spcPts val="2700"/>
              </a:lnSpc>
            </a:pPr>
            <a:r>
              <a:rPr lang="en-GB" dirty="0" smtClean="0"/>
              <a:t>__________________________________________________________________ </a:t>
            </a:r>
            <a:endParaRPr lang="en-GB" dirty="0"/>
          </a:p>
          <a:p>
            <a:pPr>
              <a:lnSpc>
                <a:spcPts val="2700"/>
              </a:lnSpc>
            </a:pPr>
            <a:r>
              <a:rPr lang="en-GB" dirty="0"/>
              <a:t>3. </a:t>
            </a:r>
            <a:r>
              <a:rPr lang="en-GB" dirty="0" smtClean="0"/>
              <a:t>________________________________________________________________</a:t>
            </a:r>
            <a:endParaRPr lang="en-GB" dirty="0"/>
          </a:p>
          <a:p>
            <a:pPr>
              <a:lnSpc>
                <a:spcPts val="2700"/>
              </a:lnSpc>
            </a:pPr>
            <a:r>
              <a:rPr lang="en-GB" dirty="0" smtClean="0"/>
              <a:t>__________________________________________________________________</a:t>
            </a:r>
            <a:endParaRPr lang="en-GB" dirty="0"/>
          </a:p>
          <a:p>
            <a:pPr>
              <a:lnSpc>
                <a:spcPts val="2700"/>
              </a:lnSpc>
            </a:pPr>
            <a:r>
              <a:rPr lang="en-GB" dirty="0" smtClean="0"/>
              <a:t>__________________________________________________________________</a:t>
            </a:r>
            <a:endParaRPr lang="en-GB" dirty="0"/>
          </a:p>
          <a:p>
            <a:pPr>
              <a:lnSpc>
                <a:spcPts val="2700"/>
              </a:lnSpc>
            </a:pPr>
            <a:r>
              <a:rPr lang="en-GB" dirty="0" smtClean="0"/>
              <a:t>_______________________________________________________________ </a:t>
            </a:r>
            <a:r>
              <a:rPr lang="en-GB" b="1" dirty="0" smtClean="0"/>
              <a:t>[</a:t>
            </a:r>
            <a:r>
              <a:rPr lang="en-GB" b="1" dirty="0"/>
              <a:t>6]</a:t>
            </a:r>
            <a:endParaRPr lang="en-US" dirty="0" smtClean="0">
              <a:latin typeface="ArialMT"/>
            </a:endParaRPr>
          </a:p>
        </p:txBody>
      </p:sp>
      <p:sp>
        <p:nvSpPr>
          <p:cNvPr id="10" name="TextBox 9">
            <a:hlinkClick r:id="rId3" action="ppaction://hlinkfile"/>
          </p:cNvPr>
          <p:cNvSpPr txBox="1"/>
          <p:nvPr/>
        </p:nvSpPr>
        <p:spPr>
          <a:xfrm>
            <a:off x="8460432" y="5899919"/>
            <a:ext cx="432048" cy="769441"/>
          </a:xfrm>
          <a:prstGeom prst="rect">
            <a:avLst/>
          </a:prstGeom>
          <a:noFill/>
        </p:spPr>
        <p:txBody>
          <a:bodyPr wrap="square" rtlCol="0">
            <a:spAutoFit/>
          </a:bodyPr>
          <a:lstStyle/>
          <a:p>
            <a:r>
              <a:rPr lang="en-US" sz="4400" b="1" dirty="0" smtClean="0">
                <a:solidFill>
                  <a:srgbClr val="FF0000"/>
                </a:solidFill>
              </a:rPr>
              <a:t>?</a:t>
            </a:r>
            <a:endParaRPr lang="en-GB" b="1" dirty="0">
              <a:solidFill>
                <a:srgbClr val="FF0000"/>
              </a:solidFill>
            </a:endParaRPr>
          </a:p>
        </p:txBody>
      </p:sp>
    </p:spTree>
    <p:extLst>
      <p:ext uri="{BB962C8B-B14F-4D97-AF65-F5344CB8AC3E}">
        <p14:creationId xmlns:p14="http://schemas.microsoft.com/office/powerpoint/2010/main" val="4109029384"/>
      </p:ext>
    </p:extLst>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5496" y="44624"/>
            <a:ext cx="8856984"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pPr fontAlgn="auto">
              <a:spcAft>
                <a:spcPts val="0"/>
              </a:spcAft>
            </a:pPr>
            <a:r>
              <a:rPr lang="en-GB" sz="3200" dirty="0" smtClean="0"/>
              <a:t>6 </a:t>
            </a:r>
            <a:r>
              <a:rPr lang="en-GB" sz="3200" dirty="0"/>
              <a:t>– </a:t>
            </a:r>
            <a:r>
              <a:rPr lang="en-GB" sz="3200" dirty="0" smtClean="0"/>
              <a:t>Exam Questions – Specimen Paper</a:t>
            </a:r>
            <a:endParaRPr lang="en-GB" sz="3200" dirty="0"/>
          </a:p>
        </p:txBody>
      </p:sp>
      <p:sp>
        <p:nvSpPr>
          <p:cNvPr id="2" name="Rectangle 1"/>
          <p:cNvSpPr>
            <a:spLocks noChangeArrowheads="1"/>
          </p:cNvSpPr>
          <p:nvPr/>
        </p:nvSpPr>
        <p:spPr bwMode="auto">
          <a:xfrm>
            <a:off x="1259632" y="3959440"/>
            <a:ext cx="65" cy="980496"/>
          </a:xfrm>
          <a:prstGeom prst="rect">
            <a:avLst/>
          </a:prstGeom>
          <a:solidFill>
            <a:srgbClr val="F5F7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4991" rIns="0" bIns="23170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1"/>
          <p:cNvSpPr>
            <a:spLocks noChangeArrowheads="1"/>
          </p:cNvSpPr>
          <p:nvPr/>
        </p:nvSpPr>
        <p:spPr bwMode="auto">
          <a:xfrm>
            <a:off x="0" y="-261648"/>
            <a:ext cx="65" cy="980496"/>
          </a:xfrm>
          <a:prstGeom prst="rect">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4991" rIns="0" bIns="23170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8"/>
          <p:cNvSpPr/>
          <p:nvPr/>
        </p:nvSpPr>
        <p:spPr>
          <a:xfrm>
            <a:off x="251520" y="1052736"/>
            <a:ext cx="8640960" cy="2862322"/>
          </a:xfrm>
          <a:prstGeom prst="rect">
            <a:avLst/>
          </a:prstGeom>
        </p:spPr>
        <p:txBody>
          <a:bodyPr wrap="square">
            <a:spAutoFit/>
          </a:bodyPr>
          <a:lstStyle/>
          <a:p>
            <a:r>
              <a:rPr lang="en-US" dirty="0" smtClean="0"/>
              <a:t>3 </a:t>
            </a:r>
            <a:r>
              <a:rPr lang="en-US" dirty="0"/>
              <a:t>Explain </a:t>
            </a:r>
            <a:r>
              <a:rPr lang="en-US" b="1" dirty="0"/>
              <a:t>two </a:t>
            </a:r>
            <a:r>
              <a:rPr lang="en-US" dirty="0"/>
              <a:t>possible effects on Progress Vision if it were to lose or mishandle personal information. </a:t>
            </a:r>
          </a:p>
          <a:p>
            <a:r>
              <a:rPr lang="en-GB" dirty="0"/>
              <a:t>1. </a:t>
            </a:r>
            <a:r>
              <a:rPr lang="en-GB" dirty="0" smtClean="0"/>
              <a:t>________________________________________________________________</a:t>
            </a:r>
            <a:endParaRPr lang="en-GB" dirty="0"/>
          </a:p>
          <a:p>
            <a:r>
              <a:rPr lang="en-GB" dirty="0" smtClean="0"/>
              <a:t>__________________________________________________________________</a:t>
            </a:r>
            <a:endParaRPr lang="en-GB" dirty="0"/>
          </a:p>
          <a:p>
            <a:r>
              <a:rPr lang="en-GB" dirty="0" smtClean="0"/>
              <a:t>__________________________________________________________________</a:t>
            </a:r>
            <a:endParaRPr lang="en-GB" dirty="0"/>
          </a:p>
          <a:p>
            <a:r>
              <a:rPr lang="en-GB" dirty="0" smtClean="0"/>
              <a:t>__________________________________________________________________</a:t>
            </a:r>
            <a:endParaRPr lang="en-GB" dirty="0"/>
          </a:p>
          <a:p>
            <a:r>
              <a:rPr lang="en-GB" dirty="0"/>
              <a:t>2. </a:t>
            </a:r>
            <a:r>
              <a:rPr lang="en-GB" dirty="0" smtClean="0"/>
              <a:t>________________________________________________________________</a:t>
            </a:r>
            <a:endParaRPr lang="en-GB" dirty="0"/>
          </a:p>
          <a:p>
            <a:r>
              <a:rPr lang="en-GB" dirty="0" smtClean="0"/>
              <a:t>__________________________________________________________________</a:t>
            </a:r>
            <a:endParaRPr lang="en-GB" dirty="0"/>
          </a:p>
          <a:p>
            <a:r>
              <a:rPr lang="en-GB" dirty="0" smtClean="0"/>
              <a:t>__________________________________________________________________</a:t>
            </a:r>
            <a:endParaRPr lang="en-GB" dirty="0"/>
          </a:p>
          <a:p>
            <a:r>
              <a:rPr lang="en-GB" dirty="0" smtClean="0"/>
              <a:t>_______________________________________________________________ </a:t>
            </a:r>
            <a:r>
              <a:rPr lang="en-GB" b="1" dirty="0" smtClean="0"/>
              <a:t>[</a:t>
            </a:r>
            <a:r>
              <a:rPr lang="en-GB" b="1" dirty="0"/>
              <a:t>4]</a:t>
            </a:r>
            <a:endParaRPr lang="en-US" dirty="0" smtClean="0">
              <a:latin typeface="ArialMT"/>
            </a:endParaRPr>
          </a:p>
        </p:txBody>
      </p:sp>
      <p:sp>
        <p:nvSpPr>
          <p:cNvPr id="6" name="TextBox 5">
            <a:hlinkClick r:id="rId3" action="ppaction://hlinkfile"/>
          </p:cNvPr>
          <p:cNvSpPr txBox="1"/>
          <p:nvPr/>
        </p:nvSpPr>
        <p:spPr>
          <a:xfrm>
            <a:off x="8435599" y="5899919"/>
            <a:ext cx="432048" cy="769441"/>
          </a:xfrm>
          <a:prstGeom prst="rect">
            <a:avLst/>
          </a:prstGeom>
          <a:noFill/>
        </p:spPr>
        <p:txBody>
          <a:bodyPr wrap="square" rtlCol="0">
            <a:spAutoFit/>
          </a:bodyPr>
          <a:lstStyle/>
          <a:p>
            <a:r>
              <a:rPr lang="en-US" sz="4400" b="1" dirty="0" smtClean="0">
                <a:solidFill>
                  <a:srgbClr val="FF0000"/>
                </a:solidFill>
              </a:rPr>
              <a:t>?</a:t>
            </a:r>
            <a:endParaRPr lang="en-GB" b="1" dirty="0">
              <a:solidFill>
                <a:srgbClr val="FF0000"/>
              </a:solidFill>
            </a:endParaRPr>
          </a:p>
        </p:txBody>
      </p:sp>
    </p:spTree>
    <p:extLst>
      <p:ext uri="{BB962C8B-B14F-4D97-AF65-F5344CB8AC3E}">
        <p14:creationId xmlns:p14="http://schemas.microsoft.com/office/powerpoint/2010/main" val="4234133056"/>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052736"/>
            <a:ext cx="8568952" cy="5613845"/>
          </a:xfrm>
          <a:prstGeom prst="rect">
            <a:avLst/>
          </a:prstGeom>
        </p:spPr>
        <p:txBody>
          <a:bodyPr wrap="square">
            <a:spAutoFit/>
          </a:bodyPr>
          <a:lstStyle/>
          <a:p>
            <a:pPr marL="342900" indent="-342900">
              <a:buClr>
                <a:srgbClr val="00B050"/>
              </a:buClr>
              <a:buFont typeface="Wingdings 3" panose="05040102010807070707" pitchFamily="18" charset="2"/>
              <a:buChar char=""/>
            </a:pPr>
            <a:r>
              <a:rPr lang="en-US" sz="1560" b="1" dirty="0">
                <a:latin typeface="Arial" panose="020B0604020202020204" pitchFamily="34" charset="0"/>
                <a:cs typeface="Arial" panose="020B0604020202020204" pitchFamily="34" charset="0"/>
              </a:rPr>
              <a:t>Confidentiality</a:t>
            </a:r>
            <a:r>
              <a:rPr lang="en-US" sz="1560" dirty="0">
                <a:latin typeface="Arial" panose="020B0604020202020204" pitchFamily="34" charset="0"/>
                <a:cs typeface="Arial" panose="020B0604020202020204" pitchFamily="34" charset="0"/>
              </a:rPr>
              <a:t> </a:t>
            </a:r>
            <a:r>
              <a:rPr lang="en-US" sz="1560" dirty="0" smtClean="0">
                <a:latin typeface="Arial" panose="020B0604020202020204" pitchFamily="34" charset="0"/>
                <a:cs typeface="Arial" panose="020B0604020202020204" pitchFamily="34" charset="0"/>
              </a:rPr>
              <a:t>- In </a:t>
            </a:r>
            <a:r>
              <a:rPr lang="en-US" sz="1560" dirty="0">
                <a:latin typeface="Arial" panose="020B0604020202020204" pitchFamily="34" charset="0"/>
                <a:cs typeface="Arial" panose="020B0604020202020204" pitchFamily="34" charset="0"/>
              </a:rPr>
              <a:t>today’s increasingly litigious and highly competitive workplace, confidentiality is important for a host of </a:t>
            </a:r>
            <a:r>
              <a:rPr lang="en-US" sz="1560" dirty="0" smtClean="0">
                <a:latin typeface="Arial" panose="020B0604020202020204" pitchFamily="34" charset="0"/>
                <a:cs typeface="Arial" panose="020B0604020202020204" pitchFamily="34" charset="0"/>
              </a:rPr>
              <a:t>reasons, the most important being failure </a:t>
            </a:r>
            <a:r>
              <a:rPr lang="en-US" sz="1560" dirty="0">
                <a:latin typeface="Arial" panose="020B0604020202020204" pitchFamily="34" charset="0"/>
                <a:cs typeface="Arial" panose="020B0604020202020204" pitchFamily="34" charset="0"/>
              </a:rPr>
              <a:t>to properly secure and protect confidential business information can lead to the loss of business/clients.</a:t>
            </a:r>
          </a:p>
          <a:p>
            <a:pPr marL="342900" indent="-342900">
              <a:buClr>
                <a:srgbClr val="00B050"/>
              </a:buClr>
              <a:buFont typeface="Wingdings 3" panose="05040102010807070707" pitchFamily="18" charset="2"/>
              <a:buChar char=""/>
            </a:pPr>
            <a:r>
              <a:rPr lang="en-US" sz="1560" dirty="0" smtClean="0">
                <a:latin typeface="Arial" panose="020B0604020202020204" pitchFamily="34" charset="0"/>
                <a:cs typeface="Arial" panose="020B0604020202020204" pitchFamily="34" charset="0"/>
              </a:rPr>
              <a:t>In </a:t>
            </a:r>
            <a:r>
              <a:rPr lang="en-US" sz="1560" dirty="0">
                <a:latin typeface="Arial" panose="020B0604020202020204" pitchFamily="34" charset="0"/>
                <a:cs typeface="Arial" panose="020B0604020202020204" pitchFamily="34" charset="0"/>
              </a:rPr>
              <a:t>the wrong hands, confidential information can be misused to commit illegal activity (e.g., fraud or discrimination), which can in turn result in costly lawsuits for the employer. Many </a:t>
            </a:r>
            <a:r>
              <a:rPr lang="en-US" sz="1560" dirty="0" smtClean="0">
                <a:latin typeface="Arial" panose="020B0604020202020204" pitchFamily="34" charset="0"/>
                <a:cs typeface="Arial" panose="020B0604020202020204" pitchFamily="34" charset="0"/>
              </a:rPr>
              <a:t>countries </a:t>
            </a:r>
            <a:r>
              <a:rPr lang="en-US" sz="1560" dirty="0">
                <a:latin typeface="Arial" panose="020B0604020202020204" pitchFamily="34" charset="0"/>
                <a:cs typeface="Arial" panose="020B0604020202020204" pitchFamily="34" charset="0"/>
              </a:rPr>
              <a:t>have laws protecting the confidentiality of certain information in the workplace. The disclosure of sensitive employee and management information can lead to a loss of employee trust, confidence and loyalty. This will almost always result in a loss of productivity</a:t>
            </a:r>
            <a:r>
              <a:rPr lang="en-US" sz="1560" dirty="0" smtClean="0">
                <a:latin typeface="Arial" panose="020B0604020202020204" pitchFamily="34" charset="0"/>
                <a:cs typeface="Arial" panose="020B0604020202020204" pitchFamily="34" charset="0"/>
              </a:rPr>
              <a:t>.</a:t>
            </a:r>
          </a:p>
          <a:p>
            <a:pPr marL="342900" indent="-342900">
              <a:buClr>
                <a:srgbClr val="00B050"/>
              </a:buClr>
              <a:buFont typeface="Wingdings 3" panose="05040102010807070707" pitchFamily="18" charset="2"/>
              <a:buChar char=""/>
            </a:pPr>
            <a:r>
              <a:rPr lang="en-US" sz="1560" b="1" dirty="0" smtClean="0">
                <a:latin typeface="Arial" panose="020B0604020202020204" pitchFamily="34" charset="0"/>
                <a:cs typeface="Arial" panose="020B0604020202020204" pitchFamily="34" charset="0"/>
              </a:rPr>
              <a:t>Integrity</a:t>
            </a:r>
            <a:r>
              <a:rPr lang="en-US" sz="1560" dirty="0" smtClean="0">
                <a:latin typeface="Arial" panose="020B0604020202020204" pitchFamily="34" charset="0"/>
                <a:cs typeface="Arial" panose="020B0604020202020204" pitchFamily="34" charset="0"/>
              </a:rPr>
              <a:t> </a:t>
            </a:r>
            <a:r>
              <a:rPr lang="en-US" sz="1560" dirty="0">
                <a:latin typeface="Arial" panose="020B0604020202020204" pitchFamily="34" charset="0"/>
                <a:cs typeface="Arial" panose="020B0604020202020204" pitchFamily="34" charset="0"/>
              </a:rPr>
              <a:t>- There’s no getting away from the fact that data comes from everywhere these days. Just as a few examples, we have mobile devices, loyalty cards, customer relationship management (CRM) systems, social media sites, GPS location data and complex market research tools. The source pool is still growing too; the ongoing development of concepts like the Internet of Things (</a:t>
            </a:r>
            <a:r>
              <a:rPr lang="en-US" sz="1560" dirty="0" err="1">
                <a:latin typeface="Arial" panose="020B0604020202020204" pitchFamily="34" charset="0"/>
                <a:cs typeface="Arial" panose="020B0604020202020204" pitchFamily="34" charset="0"/>
              </a:rPr>
              <a:t>IoT</a:t>
            </a:r>
            <a:r>
              <a:rPr lang="en-US" sz="1560" dirty="0">
                <a:latin typeface="Arial" panose="020B0604020202020204" pitchFamily="34" charset="0"/>
                <a:cs typeface="Arial" panose="020B0604020202020204" pitchFamily="34" charset="0"/>
              </a:rPr>
              <a:t>) mean that machines are also becoming an integral part of the data deluge. Alongside the more traditional </a:t>
            </a:r>
            <a:r>
              <a:rPr lang="en-US" sz="1560" dirty="0" err="1">
                <a:latin typeface="Arial" panose="020B0604020202020204" pitchFamily="34" charset="0"/>
                <a:cs typeface="Arial" panose="020B0604020202020204" pitchFamily="34" charset="0"/>
              </a:rPr>
              <a:t>computerised</a:t>
            </a:r>
            <a:r>
              <a:rPr lang="en-US" sz="1560" dirty="0">
                <a:latin typeface="Arial" panose="020B0604020202020204" pitchFamily="34" charset="0"/>
                <a:cs typeface="Arial" panose="020B0604020202020204" pitchFamily="34" charset="0"/>
              </a:rPr>
              <a:t> devices, businesses will soon be mining information from seemingly inanimate objects (think fridges, tables and cars).</a:t>
            </a:r>
            <a:endParaRPr lang="en-US" sz="1560" dirty="0" smtClean="0">
              <a:latin typeface="Arial" panose="020B0604020202020204" pitchFamily="34" charset="0"/>
              <a:cs typeface="Arial" panose="020B0604020202020204" pitchFamily="34" charset="0"/>
            </a:endParaRPr>
          </a:p>
          <a:p>
            <a:pPr marL="342900" indent="-342900">
              <a:buClr>
                <a:srgbClr val="00B050"/>
              </a:buClr>
              <a:buFont typeface="Wingdings 3" panose="05040102010807070707" pitchFamily="18" charset="2"/>
              <a:buChar char=""/>
            </a:pPr>
            <a:r>
              <a:rPr lang="en-US" sz="1560" dirty="0"/>
              <a:t>With all of this in mind, data governance must be a priority. Not only will this information be arriving from all directions, it will exist in various formats: everything from numbers and formulas to individual words and pieces of text.  Traditionally, just as many tools would be used to deal with it as well. Some staff would be relying on their own spreadsheets and word documents while other, more data-competent team members put their faith in advanced data </a:t>
            </a:r>
            <a:r>
              <a:rPr lang="en-US" sz="1560" dirty="0" err="1"/>
              <a:t>visualisation</a:t>
            </a:r>
            <a:r>
              <a:rPr lang="en-US" sz="1560" dirty="0"/>
              <a:t> tools. </a:t>
            </a:r>
            <a:endParaRPr lang="en-GB" sz="1560" dirty="0"/>
          </a:p>
        </p:txBody>
      </p:sp>
      <p:sp>
        <p:nvSpPr>
          <p:cNvPr id="8" name="Title 2"/>
          <p:cNvSpPr>
            <a:spLocks noGrp="1"/>
          </p:cNvSpPr>
          <p:nvPr>
            <p:ph type="title"/>
          </p:nvPr>
        </p:nvSpPr>
        <p:spPr>
          <a:xfrm>
            <a:off x="70266" y="72008"/>
            <a:ext cx="8859452" cy="548680"/>
          </a:xfrm>
        </p:spPr>
        <p:txBody>
          <a:bodyPr>
            <a:normAutofit fontScale="90000"/>
          </a:bodyPr>
          <a:lstStyle/>
          <a:p>
            <a:r>
              <a:rPr lang="en-GB" dirty="0"/>
              <a:t>6</a:t>
            </a:r>
            <a:r>
              <a:rPr lang="en-GB" dirty="0" smtClean="0"/>
              <a:t>.1 - Information </a:t>
            </a:r>
            <a:r>
              <a:rPr lang="en-GB" dirty="0"/>
              <a:t>sources and </a:t>
            </a:r>
            <a:r>
              <a:rPr lang="en-GB" dirty="0" smtClean="0"/>
              <a:t>data types</a:t>
            </a:r>
            <a:endParaRPr lang="en-GB" dirty="0"/>
          </a:p>
        </p:txBody>
      </p:sp>
    </p:spTree>
    <p:extLst>
      <p:ext uri="{BB962C8B-B14F-4D97-AF65-F5344CB8AC3E}">
        <p14:creationId xmlns:p14="http://schemas.microsoft.com/office/powerpoint/2010/main" val="392145550"/>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3551406340"/>
              </p:ext>
            </p:extLst>
          </p:nvPr>
        </p:nvGraphicFramePr>
        <p:xfrm>
          <a:off x="7128594" y="1052736"/>
          <a:ext cx="1691878" cy="55137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How often have you got past the school protection system</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Can you access Facebook, YouTube </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is a VPN and where can I get one</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Every time they block it, I find another one, will they ever learn.</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Has the network manager got nothing better to do all day</a:t>
                      </a:r>
                      <a:endParaRPr lang="en-GB" sz="150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052736"/>
            <a:ext cx="1638116" cy="3654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1052736"/>
            <a:ext cx="6768752" cy="5424562"/>
          </a:xfrm>
          <a:prstGeom prst="rect">
            <a:avLst/>
          </a:prstGeom>
        </p:spPr>
        <p:txBody>
          <a:bodyPr wrap="square">
            <a:spAutoFit/>
          </a:bodyPr>
          <a:lstStyle/>
          <a:p>
            <a:pPr marL="342900" indent="-342900">
              <a:buClr>
                <a:srgbClr val="00B050"/>
              </a:buClr>
              <a:buFont typeface="Wingdings 3" panose="05040102010807070707" pitchFamily="18" charset="2"/>
              <a:buChar char=""/>
            </a:pPr>
            <a:r>
              <a:rPr lang="en-US" sz="1650" b="1" dirty="0">
                <a:solidFill>
                  <a:srgbClr val="FF0000"/>
                </a:solidFill>
                <a:latin typeface="Arial" panose="020B0604020202020204" pitchFamily="34" charset="0"/>
                <a:cs typeface="Arial" panose="020B0604020202020204" pitchFamily="34" charset="0"/>
              </a:rPr>
              <a:t>Availability</a:t>
            </a:r>
            <a:r>
              <a:rPr lang="en-US" sz="1650" dirty="0">
                <a:latin typeface="Arial" panose="020B0604020202020204" pitchFamily="34" charset="0"/>
                <a:cs typeface="Arial" panose="020B0604020202020204" pitchFamily="34" charset="0"/>
              </a:rPr>
              <a:t> - </a:t>
            </a:r>
            <a:r>
              <a:rPr lang="en-US" sz="1650" dirty="0" smtClean="0">
                <a:latin typeface="Arial" panose="020B0604020202020204" pitchFamily="34" charset="0"/>
                <a:cs typeface="Arial" panose="020B0604020202020204" pitchFamily="34" charset="0"/>
              </a:rPr>
              <a:t>Availability </a:t>
            </a:r>
            <a:r>
              <a:rPr lang="en-US" sz="1650" dirty="0">
                <a:latin typeface="Arial" panose="020B0604020202020204" pitchFamily="34" charset="0"/>
                <a:cs typeface="Arial" panose="020B0604020202020204" pitchFamily="34" charset="0"/>
              </a:rPr>
              <a:t>of information refers to ensuring that </a:t>
            </a:r>
            <a:r>
              <a:rPr lang="en-US" sz="1650" dirty="0" err="1" smtClean="0">
                <a:latin typeface="Arial" panose="020B0604020202020204" pitchFamily="34" charset="0"/>
                <a:cs typeface="Arial" panose="020B0604020202020204" pitchFamily="34" charset="0"/>
              </a:rPr>
              <a:t>authorised</a:t>
            </a:r>
            <a:r>
              <a:rPr lang="en-US" sz="1650" dirty="0" smtClean="0">
                <a:latin typeface="Arial" panose="020B0604020202020204" pitchFamily="34" charset="0"/>
                <a:cs typeface="Arial" panose="020B0604020202020204" pitchFamily="34" charset="0"/>
              </a:rPr>
              <a:t> </a:t>
            </a:r>
            <a:r>
              <a:rPr lang="en-US" sz="1650" dirty="0">
                <a:latin typeface="Arial" panose="020B0604020202020204" pitchFamily="34" charset="0"/>
                <a:cs typeface="Arial" panose="020B0604020202020204" pitchFamily="34" charset="0"/>
              </a:rPr>
              <a:t>parties are able to access the information when needed</a:t>
            </a:r>
            <a:r>
              <a:rPr lang="en-US" sz="1650" dirty="0" smtClean="0">
                <a:latin typeface="Arial" panose="020B0604020202020204" pitchFamily="34" charset="0"/>
                <a:cs typeface="Arial" panose="020B0604020202020204" pitchFamily="34" charset="0"/>
              </a:rPr>
              <a:t>.</a:t>
            </a:r>
            <a:endParaRPr lang="en-US" sz="1650" dirty="0">
              <a:latin typeface="Arial" panose="020B0604020202020204" pitchFamily="34" charset="0"/>
              <a:cs typeface="Arial" panose="020B0604020202020204" pitchFamily="34" charset="0"/>
            </a:endParaRPr>
          </a:p>
          <a:p>
            <a:pPr marL="342900" indent="-342900">
              <a:buClr>
                <a:srgbClr val="00B050"/>
              </a:buClr>
              <a:buFont typeface="Wingdings 3" panose="05040102010807070707" pitchFamily="18" charset="2"/>
              <a:buChar char=""/>
            </a:pPr>
            <a:r>
              <a:rPr lang="en-US" sz="1650" dirty="0">
                <a:latin typeface="Arial" panose="020B0604020202020204" pitchFamily="34" charset="0"/>
                <a:cs typeface="Arial" panose="020B0604020202020204" pitchFamily="34" charset="0"/>
              </a:rPr>
              <a:t>Information only has value if the right people can access it at the right times. Denying access to information has become a very common attack nowadays. Almost every week you can find news about high profile websites being taken down by DDoS attacks. The primary aim of DDoS attacks is to deny users of the website access to the resources of the website. Such downtime can be very costly. Other factors that could lead to lack of availability to important information may include accidents such as power outages or natural disasters such as floods</a:t>
            </a:r>
            <a:r>
              <a:rPr lang="en-US" sz="1650" dirty="0" smtClean="0">
                <a:latin typeface="Arial" panose="020B0604020202020204" pitchFamily="34" charset="0"/>
                <a:cs typeface="Arial" panose="020B0604020202020204" pitchFamily="34" charset="0"/>
              </a:rPr>
              <a:t>.</a:t>
            </a:r>
            <a:endParaRPr lang="en-US" sz="1650" dirty="0">
              <a:latin typeface="Arial" panose="020B0604020202020204" pitchFamily="34" charset="0"/>
              <a:cs typeface="Arial" panose="020B0604020202020204" pitchFamily="34" charset="0"/>
            </a:endParaRPr>
          </a:p>
          <a:p>
            <a:pPr marL="342900" indent="-342900">
              <a:buClr>
                <a:srgbClr val="00B050"/>
              </a:buClr>
              <a:buFont typeface="Wingdings 3" panose="05040102010807070707" pitchFamily="18" charset="2"/>
              <a:buChar char=""/>
            </a:pPr>
            <a:r>
              <a:rPr lang="en-US" sz="1650" dirty="0">
                <a:latin typeface="Arial" panose="020B0604020202020204" pitchFamily="34" charset="0"/>
                <a:cs typeface="Arial" panose="020B0604020202020204" pitchFamily="34" charset="0"/>
              </a:rPr>
              <a:t>How does one ensure data availability? Backup is key. Regularly doing off-site backups can limit the damage caused by damage to hard drives or natural disasters. For information services that is highly critical, redundancy might be appropriate. Having a off-site location ready to restore services in case anything happens to your primary data centers will heavily reduce the downtime in case of anything happens</a:t>
            </a:r>
            <a:r>
              <a:rPr lang="en-US" sz="1650" dirty="0" smtClean="0">
                <a:latin typeface="Arial" panose="020B0604020202020204" pitchFamily="34" charset="0"/>
                <a:cs typeface="Arial" panose="020B0604020202020204" pitchFamily="34" charset="0"/>
              </a:rPr>
              <a:t>.</a:t>
            </a:r>
          </a:p>
          <a:p>
            <a:pPr>
              <a:buClr>
                <a:srgbClr val="00B050"/>
              </a:buClr>
            </a:pPr>
            <a:r>
              <a:rPr lang="en-US" sz="1650" b="1" dirty="0" smtClean="0">
                <a:solidFill>
                  <a:srgbClr val="FF0000"/>
                </a:solidFill>
                <a:latin typeface="Arial" panose="020B0604020202020204" pitchFamily="34" charset="0"/>
                <a:cs typeface="Arial" panose="020B0604020202020204" pitchFamily="34" charset="0"/>
              </a:rPr>
              <a:t>Task 02 </a:t>
            </a:r>
            <a:r>
              <a:rPr lang="en-US" sz="1650" dirty="0" smtClean="0">
                <a:solidFill>
                  <a:srgbClr val="FF0000"/>
                </a:solidFill>
                <a:latin typeface="Arial" panose="020B0604020202020204" pitchFamily="34" charset="0"/>
                <a:cs typeface="Arial" panose="020B0604020202020204" pitchFamily="34" charset="0"/>
              </a:rPr>
              <a:t>– Describe the importance of Confidentiality, Integrity and Availability in the day to day running and management of the school with examples.</a:t>
            </a:r>
            <a:endParaRPr lang="en-GB" sz="1650" dirty="0">
              <a:solidFill>
                <a:srgbClr val="FF0000"/>
              </a:solidFill>
            </a:endParaRPr>
          </a:p>
        </p:txBody>
      </p:sp>
      <p:sp>
        <p:nvSpPr>
          <p:cNvPr id="8" name="Title 2"/>
          <p:cNvSpPr>
            <a:spLocks noGrp="1"/>
          </p:cNvSpPr>
          <p:nvPr>
            <p:ph type="title"/>
          </p:nvPr>
        </p:nvSpPr>
        <p:spPr>
          <a:xfrm>
            <a:off x="70266" y="72008"/>
            <a:ext cx="8859452" cy="548680"/>
          </a:xfrm>
        </p:spPr>
        <p:txBody>
          <a:bodyPr>
            <a:normAutofit fontScale="90000"/>
          </a:bodyPr>
          <a:lstStyle/>
          <a:p>
            <a:r>
              <a:rPr lang="en-GB" dirty="0"/>
              <a:t>6</a:t>
            </a:r>
            <a:r>
              <a:rPr lang="en-GB" dirty="0" smtClean="0"/>
              <a:t>.1 - Information </a:t>
            </a:r>
            <a:r>
              <a:rPr lang="en-GB" dirty="0"/>
              <a:t>sources and </a:t>
            </a:r>
            <a:r>
              <a:rPr lang="en-GB" dirty="0" smtClean="0"/>
              <a:t>data types</a:t>
            </a:r>
            <a:endParaRPr lang="en-GB" dirty="0"/>
          </a:p>
        </p:txBody>
      </p:sp>
    </p:spTree>
    <p:extLst>
      <p:ext uri="{BB962C8B-B14F-4D97-AF65-F5344CB8AC3E}">
        <p14:creationId xmlns:p14="http://schemas.microsoft.com/office/powerpoint/2010/main" val="2647750245"/>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3551406340"/>
              </p:ext>
            </p:extLst>
          </p:nvPr>
        </p:nvGraphicFramePr>
        <p:xfrm>
          <a:off x="7128594" y="1052736"/>
          <a:ext cx="1691878" cy="55137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5"/>
                        </a:buBlip>
                      </a:pPr>
                      <a:r>
                        <a:rPr lang="en-GB" sz="1500" baseline="0" dirty="0" smtClean="0">
                          <a:solidFill>
                            <a:srgbClr val="FF0000"/>
                          </a:solidFill>
                          <a:effectLst/>
                          <a:latin typeface="Arial" pitchFamily="34" charset="0"/>
                          <a:ea typeface="Times New Roman"/>
                          <a:cs typeface="Arial" pitchFamily="34" charset="0"/>
                        </a:rPr>
                        <a:t>How often have you got past the school protection system</a:t>
                      </a:r>
                    </a:p>
                    <a:p>
                      <a:pPr marL="177800" indent="-177800" algn="l">
                        <a:spcAft>
                          <a:spcPts val="600"/>
                        </a:spcAft>
                        <a:buFontTx/>
                        <a:buBlip>
                          <a:blip r:embed="rId5"/>
                        </a:buBlip>
                      </a:pPr>
                      <a:r>
                        <a:rPr lang="en-GB" sz="1500" baseline="0" dirty="0" smtClean="0">
                          <a:solidFill>
                            <a:schemeClr val="tx1"/>
                          </a:solidFill>
                          <a:effectLst/>
                          <a:latin typeface="Arial" pitchFamily="34" charset="0"/>
                          <a:ea typeface="Times New Roman"/>
                          <a:cs typeface="Arial" pitchFamily="34" charset="0"/>
                        </a:rPr>
                        <a:t>Can you access Facebook, YouTube </a:t>
                      </a:r>
                    </a:p>
                    <a:p>
                      <a:pPr marL="177800" indent="-177800" algn="l">
                        <a:spcAft>
                          <a:spcPts val="600"/>
                        </a:spcAft>
                        <a:buFontTx/>
                        <a:buBlip>
                          <a:blip r:embed="rId5"/>
                        </a:buBlip>
                      </a:pPr>
                      <a:r>
                        <a:rPr lang="en-GB" sz="1500" baseline="0" dirty="0" smtClean="0">
                          <a:solidFill>
                            <a:srgbClr val="FF0000"/>
                          </a:solidFill>
                          <a:effectLst/>
                          <a:latin typeface="Arial" pitchFamily="34" charset="0"/>
                          <a:ea typeface="Times New Roman"/>
                          <a:cs typeface="Arial" pitchFamily="34" charset="0"/>
                        </a:rPr>
                        <a:t>What is a VPN and where can I get one</a:t>
                      </a:r>
                    </a:p>
                    <a:p>
                      <a:pPr marL="177800" indent="-177800" algn="l">
                        <a:spcAft>
                          <a:spcPts val="600"/>
                        </a:spcAft>
                        <a:buFontTx/>
                        <a:buBlip>
                          <a:blip r:embed="rId5"/>
                        </a:buBlip>
                      </a:pPr>
                      <a:r>
                        <a:rPr lang="en-GB" sz="1500" baseline="0" dirty="0" smtClean="0">
                          <a:solidFill>
                            <a:schemeClr val="tx1"/>
                          </a:solidFill>
                          <a:effectLst/>
                          <a:latin typeface="Arial" pitchFamily="34" charset="0"/>
                          <a:ea typeface="Times New Roman"/>
                          <a:cs typeface="Arial" pitchFamily="34" charset="0"/>
                        </a:rPr>
                        <a:t>Every time they block it, I find another one, will they ever learn.</a:t>
                      </a:r>
                    </a:p>
                    <a:p>
                      <a:pPr marL="177800" indent="-177800" algn="l">
                        <a:spcAft>
                          <a:spcPts val="600"/>
                        </a:spcAft>
                        <a:buFontTx/>
                        <a:buBlip>
                          <a:blip r:embed="rId5"/>
                        </a:buBlip>
                      </a:pPr>
                      <a:r>
                        <a:rPr lang="en-GB" sz="1500" baseline="0" dirty="0" smtClean="0">
                          <a:solidFill>
                            <a:srgbClr val="FF0000"/>
                          </a:solidFill>
                          <a:effectLst/>
                          <a:latin typeface="Arial" pitchFamily="34" charset="0"/>
                          <a:ea typeface="Times New Roman"/>
                          <a:cs typeface="Arial" pitchFamily="34" charset="0"/>
                        </a:rPr>
                        <a:t>Has the network manager got nothing better to do all day</a:t>
                      </a:r>
                      <a:endParaRPr lang="en-GB" sz="150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182356" y="1052736"/>
            <a:ext cx="1638116" cy="3654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1052736"/>
            <a:ext cx="6768752" cy="854080"/>
          </a:xfrm>
          <a:prstGeom prst="rect">
            <a:avLst/>
          </a:prstGeom>
        </p:spPr>
        <p:txBody>
          <a:bodyPr wrap="square">
            <a:spAutoFit/>
          </a:bodyPr>
          <a:lstStyle/>
          <a:p>
            <a:pPr marL="342900" indent="-342900">
              <a:buClr>
                <a:srgbClr val="00B050"/>
              </a:buClr>
              <a:buFont typeface="Wingdings 3" panose="05040102010807070707" pitchFamily="18" charset="2"/>
              <a:buChar char=""/>
            </a:pPr>
            <a:r>
              <a:rPr lang="en-US" sz="1650" dirty="0" smtClean="0"/>
              <a:t>We have discussed some of the risks in LO1 to information but do you realise just how much at risk modern technology actually is?</a:t>
            </a:r>
          </a:p>
          <a:p>
            <a:pPr marL="342900" indent="-342900">
              <a:buClr>
                <a:srgbClr val="00B050"/>
              </a:buClr>
              <a:buFont typeface="Wingdings 3" panose="05040102010807070707" pitchFamily="18" charset="2"/>
              <a:buChar char=""/>
            </a:pPr>
            <a:r>
              <a:rPr lang="en-US" sz="1650" dirty="0" smtClean="0"/>
              <a:t>Watch the video below, from the TED talk, or click </a:t>
            </a:r>
            <a:r>
              <a:rPr lang="en-US" sz="1650" dirty="0" smtClean="0">
                <a:hlinkClick r:id="rId7" action="ppaction://hlinkfile"/>
              </a:rPr>
              <a:t>here</a:t>
            </a:r>
            <a:r>
              <a:rPr lang="en-US" sz="1650" dirty="0" smtClean="0"/>
              <a:t>.</a:t>
            </a:r>
          </a:p>
        </p:txBody>
      </p:sp>
      <p:sp>
        <p:nvSpPr>
          <p:cNvPr id="8" name="Title 2"/>
          <p:cNvSpPr>
            <a:spLocks noGrp="1"/>
          </p:cNvSpPr>
          <p:nvPr>
            <p:ph type="title"/>
          </p:nvPr>
        </p:nvSpPr>
        <p:spPr>
          <a:xfrm>
            <a:off x="70266" y="72008"/>
            <a:ext cx="8859452" cy="548680"/>
          </a:xfrm>
        </p:spPr>
        <p:txBody>
          <a:bodyPr>
            <a:normAutofit fontScale="90000"/>
          </a:bodyPr>
          <a:lstStyle/>
          <a:p>
            <a:r>
              <a:rPr lang="en-GB" dirty="0"/>
              <a:t>6</a:t>
            </a:r>
            <a:r>
              <a:rPr lang="en-GB" dirty="0" smtClean="0"/>
              <a:t>.2 - Information </a:t>
            </a:r>
            <a:r>
              <a:rPr lang="en-GB" dirty="0"/>
              <a:t>sources and </a:t>
            </a:r>
            <a:r>
              <a:rPr lang="en-GB" dirty="0" smtClean="0"/>
              <a:t>data types</a:t>
            </a:r>
            <a:endParaRPr lang="en-GB" dirty="0"/>
          </a:p>
        </p:txBody>
      </p:sp>
      <p:pic>
        <p:nvPicPr>
          <p:cNvPr id="2" name="All your devices can be hack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51520" y="2144829"/>
            <a:ext cx="6768752" cy="3804451"/>
          </a:xfrm>
          <a:prstGeom prst="rect">
            <a:avLst/>
          </a:prstGeom>
        </p:spPr>
      </p:pic>
    </p:spTree>
    <p:extLst>
      <p:ext uri="{BB962C8B-B14F-4D97-AF65-F5344CB8AC3E}">
        <p14:creationId xmlns:p14="http://schemas.microsoft.com/office/powerpoint/2010/main" val="3121542898"/>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3551406340"/>
              </p:ext>
            </p:extLst>
          </p:nvPr>
        </p:nvGraphicFramePr>
        <p:xfrm>
          <a:off x="7128594" y="1052736"/>
          <a:ext cx="1691878" cy="55137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How often have you got past the school protection system</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Can you access Facebook, YouTube </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is a VPN and where can I get one</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Every time they block it, I find another one, will they ever learn.</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Has the network manager got nothing better to do all day</a:t>
                      </a:r>
                      <a:endParaRPr lang="en-GB" sz="150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7"/>
            <a:ext cx="1613879" cy="3600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1052736"/>
            <a:ext cx="6768752" cy="5678478"/>
          </a:xfrm>
          <a:prstGeom prst="rect">
            <a:avLst/>
          </a:prstGeom>
        </p:spPr>
        <p:txBody>
          <a:bodyPr wrap="square">
            <a:spAutoFit/>
          </a:bodyPr>
          <a:lstStyle/>
          <a:p>
            <a:pPr>
              <a:buClr>
                <a:srgbClr val="00B050"/>
              </a:buClr>
            </a:pPr>
            <a:r>
              <a:rPr lang="en-US" sz="1650" b="1" dirty="0" smtClean="0">
                <a:solidFill>
                  <a:srgbClr val="FF0000"/>
                </a:solidFill>
              </a:rPr>
              <a:t>Task 3 </a:t>
            </a:r>
            <a:r>
              <a:rPr lang="en-US" sz="1650" dirty="0" smtClean="0">
                <a:solidFill>
                  <a:srgbClr val="FF0000"/>
                </a:solidFill>
              </a:rPr>
              <a:t>- Research </a:t>
            </a:r>
            <a:r>
              <a:rPr lang="en-US" sz="1650" dirty="0">
                <a:solidFill>
                  <a:srgbClr val="FF0000"/>
                </a:solidFill>
              </a:rPr>
              <a:t>news stories and news videos on each of the following types of risk:</a:t>
            </a:r>
          </a:p>
          <a:p>
            <a:pPr marL="692150" indent="-342900">
              <a:buClr>
                <a:srgbClr val="00B050"/>
              </a:buClr>
              <a:buFont typeface="+mj-lt"/>
              <a:buAutoNum type="arabicPeriod"/>
            </a:pPr>
            <a:r>
              <a:rPr lang="en-US" sz="1650" dirty="0" err="1"/>
              <a:t>U</a:t>
            </a:r>
            <a:r>
              <a:rPr lang="en-US" sz="1650" dirty="0" err="1" smtClean="0"/>
              <a:t>nauthorised</a:t>
            </a:r>
            <a:r>
              <a:rPr lang="en-US" sz="1650" dirty="0" smtClean="0"/>
              <a:t> </a:t>
            </a:r>
            <a:r>
              <a:rPr lang="en-US" sz="1650" dirty="0"/>
              <a:t>or unintended access to data (e.g. espionage, poor information security policy)</a:t>
            </a:r>
          </a:p>
          <a:p>
            <a:pPr marL="692150" indent="-342900">
              <a:buClr>
                <a:srgbClr val="00B050"/>
              </a:buClr>
              <a:buFont typeface="+mj-lt"/>
              <a:buAutoNum type="arabicPeriod"/>
            </a:pPr>
            <a:r>
              <a:rPr lang="en-US" sz="1650" dirty="0" smtClean="0"/>
              <a:t>Accidental </a:t>
            </a:r>
            <a:r>
              <a:rPr lang="en-US" sz="1650" dirty="0"/>
              <a:t>loss of data (e.g. human error, equipment failure)</a:t>
            </a:r>
          </a:p>
          <a:p>
            <a:pPr marL="692150" indent="-342900">
              <a:buClr>
                <a:srgbClr val="00B050"/>
              </a:buClr>
              <a:buFont typeface="+mj-lt"/>
              <a:buAutoNum type="arabicPeriod"/>
            </a:pPr>
            <a:r>
              <a:rPr lang="en-US" sz="1650" dirty="0"/>
              <a:t>I</a:t>
            </a:r>
            <a:r>
              <a:rPr lang="en-US" sz="1650" dirty="0" smtClean="0"/>
              <a:t>ntentional </a:t>
            </a:r>
            <a:r>
              <a:rPr lang="en-US" sz="1650" dirty="0"/>
              <a:t>destruction of data (e.g. computer virus, targeted malicious attack)</a:t>
            </a:r>
          </a:p>
          <a:p>
            <a:pPr marL="692150" indent="-342900">
              <a:buClr>
                <a:srgbClr val="00B050"/>
              </a:buClr>
              <a:buFont typeface="+mj-lt"/>
              <a:buAutoNum type="arabicPeriod"/>
            </a:pPr>
            <a:r>
              <a:rPr lang="en-US" sz="1650" dirty="0" smtClean="0"/>
              <a:t>Intentional </a:t>
            </a:r>
            <a:r>
              <a:rPr lang="en-US" sz="1650" dirty="0"/>
              <a:t>tampering with data (e.g. fraudulent activity, hacking</a:t>
            </a:r>
            <a:r>
              <a:rPr lang="en-US" sz="1650" dirty="0" smtClean="0"/>
              <a:t>)</a:t>
            </a:r>
          </a:p>
          <a:p>
            <a:pPr marL="342900" indent="-342900">
              <a:buClr>
                <a:srgbClr val="00B050"/>
              </a:buClr>
              <a:buFont typeface="Wingdings 3" panose="05040102010807070707" pitchFamily="18" charset="2"/>
              <a:buChar char=""/>
            </a:pPr>
            <a:r>
              <a:rPr lang="en-US" sz="1650" dirty="0" smtClean="0"/>
              <a:t>Produce a report describing:</a:t>
            </a:r>
            <a:endParaRPr lang="en-GB" sz="1650" dirty="0"/>
          </a:p>
          <a:p>
            <a:pPr marL="630238" indent="-234950">
              <a:buClr>
                <a:srgbClr val="00B050"/>
              </a:buClr>
              <a:buFont typeface="Arial" panose="020B0604020202020204" pitchFamily="34" charset="0"/>
              <a:buChar char="•"/>
            </a:pPr>
            <a:r>
              <a:rPr lang="en-US" sz="1650" dirty="0"/>
              <a:t>Type of risk (from the numbered list above) </a:t>
            </a:r>
          </a:p>
          <a:p>
            <a:pPr marL="630238" indent="-234950">
              <a:buClr>
                <a:srgbClr val="00B050"/>
              </a:buClr>
              <a:buFont typeface="Arial" panose="020B0604020202020204" pitchFamily="34" charset="0"/>
              <a:buChar char="•"/>
            </a:pPr>
            <a:r>
              <a:rPr lang="en-US" sz="1650" dirty="0"/>
              <a:t>Name of holder of information </a:t>
            </a:r>
          </a:p>
          <a:p>
            <a:pPr marL="630238" indent="-234950">
              <a:buClr>
                <a:srgbClr val="00B050"/>
              </a:buClr>
              <a:buFont typeface="Arial" panose="020B0604020202020204" pitchFamily="34" charset="0"/>
              <a:buChar char="•"/>
            </a:pPr>
            <a:r>
              <a:rPr lang="en-US" sz="1650" dirty="0"/>
              <a:t>Classification of information affected (e.g. sensitive, personal, public) </a:t>
            </a:r>
          </a:p>
          <a:p>
            <a:pPr marL="630238" indent="-234950">
              <a:buClr>
                <a:srgbClr val="00B050"/>
              </a:buClr>
              <a:buFont typeface="Arial" panose="020B0604020202020204" pitchFamily="34" charset="0"/>
              <a:buChar char="•"/>
            </a:pPr>
            <a:r>
              <a:rPr lang="en-GB" sz="1650" dirty="0"/>
              <a:t>Date of news report </a:t>
            </a:r>
          </a:p>
          <a:p>
            <a:pPr marL="630238" indent="-234950">
              <a:buClr>
                <a:srgbClr val="00B050"/>
              </a:buClr>
              <a:buFont typeface="Arial" panose="020B0604020202020204" pitchFamily="34" charset="0"/>
              <a:buChar char="•"/>
            </a:pPr>
            <a:r>
              <a:rPr lang="en-US" sz="1650" dirty="0"/>
              <a:t>Description of what went wrong </a:t>
            </a:r>
          </a:p>
          <a:p>
            <a:pPr marL="630238" indent="-234950">
              <a:buClr>
                <a:srgbClr val="00B050"/>
              </a:buClr>
              <a:buFont typeface="Arial" panose="020B0604020202020204" pitchFamily="34" charset="0"/>
              <a:buChar char="•"/>
            </a:pPr>
            <a:r>
              <a:rPr lang="en-US" sz="1650" dirty="0"/>
              <a:t>Was anyone charged or prosecuted? </a:t>
            </a:r>
            <a:endParaRPr lang="en-US" sz="1650" dirty="0" smtClean="0"/>
          </a:p>
          <a:p>
            <a:pPr marL="342900" indent="-342900">
              <a:buClr>
                <a:srgbClr val="00B050"/>
              </a:buClr>
              <a:buFont typeface="Wingdings 3" panose="05040102010807070707" pitchFamily="18" charset="2"/>
              <a:buChar char=""/>
            </a:pPr>
            <a:r>
              <a:rPr lang="en-US" sz="1650" dirty="0" smtClean="0"/>
              <a:t>Information on these can be gained from below:</a:t>
            </a:r>
          </a:p>
          <a:p>
            <a:pPr marL="342900" indent="-342900">
              <a:buClr>
                <a:srgbClr val="00B050"/>
              </a:buClr>
              <a:buFont typeface="Wingdings 3" panose="05040102010807070707" pitchFamily="18" charset="2"/>
              <a:buChar char=""/>
            </a:pPr>
            <a:r>
              <a:rPr lang="en-US" sz="1650" dirty="0" smtClean="0"/>
              <a:t>Teach-ICT.com – news articles sorted by topic: </a:t>
            </a:r>
            <a:r>
              <a:rPr lang="en-US" sz="1650" u="sng" dirty="0" smtClean="0">
                <a:hlinkClick r:id="rId5"/>
              </a:rPr>
              <a:t>http://www.teach-ict.com/news/newstopics.htm</a:t>
            </a:r>
            <a:endParaRPr lang="en-US" sz="1650" u="sng" dirty="0" smtClean="0"/>
          </a:p>
          <a:p>
            <a:pPr marL="342900" indent="-342900">
              <a:buClr>
                <a:srgbClr val="00B050"/>
              </a:buClr>
              <a:buFont typeface="Wingdings 3" panose="05040102010807070707" pitchFamily="18" charset="2"/>
              <a:buChar char=""/>
            </a:pPr>
            <a:r>
              <a:rPr lang="en-US" sz="1650" dirty="0" smtClean="0"/>
              <a:t>Teach-ICT.com </a:t>
            </a:r>
            <a:r>
              <a:rPr lang="en-US" sz="1650" dirty="0"/>
              <a:t>– news videos sorted by topic: </a:t>
            </a:r>
            <a:r>
              <a:rPr lang="en-US" sz="1650" u="sng" dirty="0">
                <a:hlinkClick r:id="rId6"/>
              </a:rPr>
              <a:t>http://</a:t>
            </a:r>
            <a:r>
              <a:rPr lang="en-US" sz="1650" u="sng" dirty="0" smtClean="0">
                <a:hlinkClick r:id="rId6"/>
              </a:rPr>
              <a:t>www.teach-ict.com/news/newsvideos.htm</a:t>
            </a:r>
            <a:r>
              <a:rPr lang="en-US" sz="1650" u="sng" dirty="0" smtClean="0"/>
              <a:t> </a:t>
            </a:r>
            <a:endParaRPr lang="en-US" sz="1650" dirty="0"/>
          </a:p>
        </p:txBody>
      </p:sp>
      <p:sp>
        <p:nvSpPr>
          <p:cNvPr id="8" name="Title 2"/>
          <p:cNvSpPr>
            <a:spLocks noGrp="1"/>
          </p:cNvSpPr>
          <p:nvPr>
            <p:ph type="title"/>
          </p:nvPr>
        </p:nvSpPr>
        <p:spPr>
          <a:xfrm>
            <a:off x="70266" y="72008"/>
            <a:ext cx="8859452" cy="548680"/>
          </a:xfrm>
        </p:spPr>
        <p:txBody>
          <a:bodyPr>
            <a:normAutofit fontScale="90000"/>
          </a:bodyPr>
          <a:lstStyle/>
          <a:p>
            <a:r>
              <a:rPr lang="en-GB" dirty="0"/>
              <a:t>6</a:t>
            </a:r>
            <a:r>
              <a:rPr lang="en-GB" dirty="0" smtClean="0"/>
              <a:t>.2 - Information </a:t>
            </a:r>
            <a:r>
              <a:rPr lang="en-GB" dirty="0"/>
              <a:t>sources and </a:t>
            </a:r>
            <a:r>
              <a:rPr lang="en-GB" dirty="0" smtClean="0"/>
              <a:t>data types</a:t>
            </a:r>
            <a:endParaRPr lang="en-GB" dirty="0"/>
          </a:p>
        </p:txBody>
      </p:sp>
    </p:spTree>
    <p:extLst>
      <p:ext uri="{BB962C8B-B14F-4D97-AF65-F5344CB8AC3E}">
        <p14:creationId xmlns:p14="http://schemas.microsoft.com/office/powerpoint/2010/main" val="2412440975"/>
      </p:ext>
    </p:extLst>
  </p:cSld>
  <p:clrMapOvr>
    <a:masterClrMapping/>
  </p:clrMapOvr>
  <p:transition advClick="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45&quot;&gt;&lt;object type=&quot;3&quot; unique_id=&quot;10046&quot;&gt;&lt;property id=&quot;20148&quot; value=&quot;5&quot;/&gt;&lt;property id=&quot;20300&quot; value=&quot;Slide 1 - &amp;quot;Welcome&amp;quot;&quot;/&gt;&lt;property id=&quot;20307&quot; value=&quot;256&quot;/&gt;&lt;/object&gt;&lt;object type=&quot;3&quot; unique_id=&quot;10047&quot;&gt;&lt;property id=&quot;20148&quot; value=&quot;5&quot;/&gt;&lt;property id=&quot;20300&quot; value=&quot;Slide 2 - &amp;quot;Assignment Scenario&amp;quot;&quot;/&gt;&lt;property id=&quot;20307&quot; value=&quot;258&quot;/&gt;&lt;/object&gt;&lt;object type=&quot;3&quot; unique_id=&quot;10048&quot;&gt;&lt;property id=&quot;20148&quot; value=&quot;5&quot;/&gt;&lt;property id=&quot;20300&quot; value=&quot;Slide 3 - &amp;quot;Excel Sales Scenario&amp;quot;&quot;/&gt;&lt;property id=&quot;20307&quot; value=&quot;286&quot;/&gt;&lt;/object&gt;&lt;object type=&quot;3&quot; unique_id=&quot;10049&quot;&gt;&lt;property id=&quot;20148&quot; value=&quot;5&quot;/&gt;&lt;property id=&quot;20300&quot; value=&quot;Slide 4 - &amp;quot;Task 1 – Excel Sales Spreadsheet&amp;quot;&quot;/&gt;&lt;property id=&quot;20307&quot; value=&quot;287&quot;/&gt;&lt;/object&gt;&lt;object type=&quot;3&quot; unique_id=&quot;10050&quot;&gt;&lt;property id=&quot;20148&quot; value=&quot;5&quot;/&gt;&lt;property id=&quot;20300&quot; value=&quot;Slide 5 - &amp;quot;Task 2 – Excel Sales Spreadsheet&amp;quot;&quot;/&gt;&lt;property id=&quot;20307&quot; value=&quot;288&quot;/&gt;&lt;/object&gt;&lt;object type=&quot;3&quot; unique_id=&quot;10051&quot;&gt;&lt;property id=&quot;20148&quot; value=&quot;5&quot;/&gt;&lt;property id=&quot;20300&quot; value=&quot;Slide 6 - &amp;quot;Task 3 – Excel Sales Spreadsheet&amp;quot;&quot;/&gt;&lt;property id=&quot;20307&quot; value=&quot;289&quot;/&gt;&lt;/object&gt;&lt;object type=&quot;3&quot; unique_id=&quot;10052&quot;&gt;&lt;property id=&quot;20148&quot; value=&quot;5&quot;/&gt;&lt;property id=&quot;20300&quot; value=&quot;Slide 7 - &amp;quot;Task 4 – Excel Sales Spreadsheet&amp;quot;&quot;/&gt;&lt;property id=&quot;20307&quot; value=&quot;290&quot;/&gt;&lt;/object&gt;&lt;object type=&quot;3&quot; unique_id=&quot;10053&quot;&gt;&lt;property id=&quot;20148&quot; value=&quot;5&quot;/&gt;&lt;property id=&quot;20300&quot; value=&quot;Slide 8 - &amp;quot;Task 5 – Excel Sales Spreadsheet&amp;quot;&quot;/&gt;&lt;property id=&quot;20307&quot; value=&quot;291&quot;/&gt;&lt;/object&gt;&lt;object type=&quot;3&quot; unique_id=&quot;10054&quot;&gt;&lt;property id=&quot;20148&quot; value=&quot;5&quot;/&gt;&lt;property id=&quot;20300&quot; value=&quot;Slide 9 - &amp;quot;Task 6 – Excel Sales Spreadsheet&amp;quot;&quot;/&gt;&lt;property id=&quot;20307&quot; value=&quot;292&quot;/&gt;&lt;/object&gt;&lt;object type=&quot;3&quot; unique_id=&quot;10055&quot;&gt;&lt;property id=&quot;20148&quot; value=&quot;5&quot;/&gt;&lt;property id=&quot;20300&quot; value=&quot;Slide 10 - &amp;quot;Task 7 – Excel Sales Spreadsheet&amp;quot;&quot;/&gt;&lt;property id=&quot;20307&quot; value=&quot;294&quot;/&gt;&lt;/object&gt;&lt;object type=&quot;3&quot; unique_id=&quot;10056&quot;&gt;&lt;property id=&quot;20148&quot; value=&quot;5&quot;/&gt;&lt;property id=&quot;20300&quot; value=&quot;Slide 11 - &amp;quot;Task 8 – Excel Sales Spreadsheet&amp;quot;&quot;/&gt;&lt;property id=&quot;20307&quot; value=&quot;295&quot;/&gt;&lt;/object&gt;&lt;object type=&quot;3&quot; unique_id=&quot;10057&quot;&gt;&lt;property id=&quot;20148&quot; value=&quot;5&quot;/&gt;&lt;property id=&quot;20300&quot; value=&quot;Slide 12 - &amp;quot;Excel Tutorials – Click to View&amp;quot;&quot;/&gt;&lt;property id=&quot;20307&quot; value=&quot;332&quot;/&gt;&lt;/object&gt;&lt;object type=&quot;3&quot; unique_id=&quot;10058&quot;&gt;&lt;property id=&quot;20148&quot; value=&quot;5&quot;/&gt;&lt;property id=&quot;20300&quot; value=&quot;Slide 13 - &amp;quot;Excel Sales – Assessment (St/Ex/Ad)&amp;quot;&quot;/&gt;&lt;property id=&quot;20307&quot; value=&quot;297&quot;/&gt;&lt;/object&gt;&lt;object type=&quot;3&quot; unique_id=&quot;10059&quot;&gt;&lt;property id=&quot;20148&quot; value=&quot;5&quot;/&gt;&lt;property id=&quot;20300&quot; value=&quot;Slide 14 - &amp;quot;Excel Bookings Scenario&amp;quot;&quot;/&gt;&lt;property id=&quot;20307&quot; value=&quot;299&quot;/&gt;&lt;/object&gt;&lt;object type=&quot;3&quot; unique_id=&quot;10060&quot;&gt;&lt;property id=&quot;20148&quot; value=&quot;5&quot;/&gt;&lt;property id=&quot;20300&quot; value=&quot;Slide 15 - &amp;quot;Task 1 – Excel Bookings Spreadsheet&amp;quot;&quot;/&gt;&lt;property id=&quot;20307&quot; value=&quot;300&quot;/&gt;&lt;/object&gt;&lt;object type=&quot;3&quot; unique_id=&quot;10061&quot;&gt;&lt;property id=&quot;20148&quot; value=&quot;5&quot;/&gt;&lt;property id=&quot;20300&quot; value=&quot;Slide 16 - &amp;quot;Task 2 – Excel Bookings Spreadsheet&amp;quot;&quot;/&gt;&lt;property id=&quot;20307&quot; value=&quot;301&quot;/&gt;&lt;/object&gt;&lt;object type=&quot;3&quot; unique_id=&quot;10062&quot;&gt;&lt;property id=&quot;20148&quot; value=&quot;5&quot;/&gt;&lt;property id=&quot;20300&quot; value=&quot;Slide 17 - &amp;quot;Task 3 – Excel Bookings Spreadsheet&amp;quot;&quot;/&gt;&lt;property id=&quot;20307&quot; value=&quot;302&quot;/&gt;&lt;/object&gt;&lt;object type=&quot;3&quot; unique_id=&quot;10063&quot;&gt;&lt;property id=&quot;20148&quot; value=&quot;5&quot;/&gt;&lt;property id=&quot;20300&quot; value=&quot;Slide 18 - &amp;quot;Task 4 – Excel Bookings Spreadsheet&amp;quot;&quot;/&gt;&lt;property id=&quot;20307&quot; value=&quot;309&quot;/&gt;&lt;/object&gt;&lt;object type=&quot;3&quot; unique_id=&quot;10064&quot;&gt;&lt;property id=&quot;20148&quot; value=&quot;5&quot;/&gt;&lt;property id=&quot;20300&quot; value=&quot;Slide 19 - &amp;quot;Task 5 – Excel Bookings Spreadsheet&amp;quot;&quot;/&gt;&lt;property id=&quot;20307&quot; value=&quot;304&quot;/&gt;&lt;/object&gt;&lt;object type=&quot;3&quot; unique_id=&quot;10065&quot;&gt;&lt;property id=&quot;20148&quot; value=&quot;5&quot;/&gt;&lt;property id=&quot;20300&quot; value=&quot;Slide 20 - &amp;quot;Task 6 – Excel Bookings Spreadsheet&amp;quot;&quot;/&gt;&lt;property id=&quot;20307&quot; value=&quot;305&quot;/&gt;&lt;/object&gt;&lt;object type=&quot;3&quot; unique_id=&quot;10066&quot;&gt;&lt;property id=&quot;20148&quot; value=&quot;5&quot;/&gt;&lt;property id=&quot;20300&quot; value=&quot;Slide 21 - &amp;quot;Task 7 – Excel Bookings Spreadsheet&amp;quot;&quot;/&gt;&lt;property id=&quot;20307&quot; value=&quot;306&quot;/&gt;&lt;/object&gt;&lt;object type=&quot;3&quot; unique_id=&quot;10067&quot;&gt;&lt;property id=&quot;20148&quot; value=&quot;5&quot;/&gt;&lt;property id=&quot;20300&quot; value=&quot;Slide 22 - &amp;quot;Task 8 – Excel Bookings Spreadsheet&amp;quot;&quot;/&gt;&lt;property id=&quot;20307&quot; value=&quot;307&quot;/&gt;&lt;/object&gt;&lt;object type=&quot;3&quot; unique_id=&quot;10068&quot;&gt;&lt;property id=&quot;20148&quot; value=&quot;5&quot;/&gt;&lt;property id=&quot;20300&quot; value=&quot;Slide 23 - &amp;quot;Excel Tutorials – Click to View&amp;quot;&quot;/&gt;&lt;property id=&quot;20307&quot; value=&quot;334&quot;/&gt;&lt;/object&gt;&lt;object type=&quot;3&quot; unique_id=&quot;10069&quot;&gt;&lt;property id=&quot;20148&quot; value=&quot;5&quot;/&gt;&lt;property id=&quot;20300&quot; value=&quot;Slide 24 - &amp;quot;Excel Bookings – Assessment (St/Ex/Ad)&amp;quot;&quot;/&gt;&lt;property id=&quot;20307&quot; value=&quot;308&quot;/&gt;&lt;/object&gt;&lt;object type=&quot;3&quot; unique_id=&quot;10070&quot;&gt;&lt;property id=&quot;20148&quot; value=&quot;5&quot;/&gt;&lt;property id=&quot;20300&quot; value=&quot;Slide 25 - &amp;quot;Graphics Scenario&amp;quot;&quot;/&gt;&lt;property id=&quot;20307&quot; value=&quot;310&quot;/&gt;&lt;/object&gt;&lt;object type=&quot;3&quot; unique_id=&quot;10071&quot;&gt;&lt;property id=&quot;20148&quot; value=&quot;5&quot;/&gt;&lt;property id=&quot;20300&quot; value=&quot;Slide 26 - &amp;quot;Task 1 – Bitmap Montage&amp;quot;&quot;/&gt;&lt;property id=&quot;20307&quot; value=&quot;311&quot;/&gt;&lt;/object&gt;&lt;object type=&quot;3&quot; unique_id=&quot;10072&quot;&gt;&lt;property id=&quot;20148&quot; value=&quot;5&quot;/&gt;&lt;property id=&quot;20300&quot; value=&quot;Slide 27 - &amp;quot;Task 2 – Bitmap Montage&amp;quot;&quot;/&gt;&lt;property id=&quot;20307&quot; value=&quot;312&quot;/&gt;&lt;/object&gt;&lt;object type=&quot;3&quot; unique_id=&quot;10073&quot;&gt;&lt;property id=&quot;20148&quot; value=&quot;5&quot;/&gt;&lt;property id=&quot;20300&quot; value=&quot;Slide 28 - &amp;quot;Task 3 – Bitmap Montage&amp;quot;&quot;/&gt;&lt;property id=&quot;20307&quot; value=&quot;313&quot;/&gt;&lt;/object&gt;&lt;object type=&quot;3&quot; unique_id=&quot;10074&quot;&gt;&lt;property id=&quot;20148&quot; value=&quot;5&quot;/&gt;&lt;property id=&quot;20300&quot; value=&quot;Slide 29 - &amp;quot;Task 4 – Bitmap Montage&amp;quot;&quot;/&gt;&lt;property id=&quot;20307&quot; value=&quot;314&quot;/&gt;&lt;/object&gt;&lt;object type=&quot;3&quot; unique_id=&quot;10075&quot;&gt;&lt;property id=&quot;20148&quot; value=&quot;5&quot;/&gt;&lt;property id=&quot;20300&quot; value=&quot;Slide 30 - &amp;quot;Task 5 – Vector Map&amp;quot;&quot;/&gt;&lt;property id=&quot;20307&quot; value=&quot;315&quot;/&gt;&lt;/object&gt;&lt;object type=&quot;3&quot; unique_id=&quot;10076&quot;&gt;&lt;property id=&quot;20148&quot; value=&quot;5&quot;/&gt;&lt;property id=&quot;20300&quot; value=&quot;Slide 31 - &amp;quot;Task 6 – Vector Map&amp;quot;&quot;/&gt;&lt;property id=&quot;20307&quot; value=&quot;316&quot;/&gt;&lt;/object&gt;&lt;object type=&quot;3&quot; unique_id=&quot;10077&quot;&gt;&lt;property id=&quot;20148&quot; value=&quot;5&quot;/&gt;&lt;property id=&quot;20300&quot; value=&quot;Slide 32 - &amp;quot;Task 7 – Vector Map&amp;quot;&quot;/&gt;&lt;property id=&quot;20307&quot; value=&quot;317&quot;/&gt;&lt;/object&gt;&lt;object type=&quot;3&quot; unique_id=&quot;10078&quot;&gt;&lt;property id=&quot;20148&quot; value=&quot;5&quot;/&gt;&lt;property id=&quot;20300&quot; value=&quot;Slide 33 - &amp;quot;Task 8 – Graphics&amp;quot;&quot;/&gt;&lt;property id=&quot;20307&quot; value=&quot;318&quot;/&gt;&lt;/object&gt;&lt;object type=&quot;3&quot; unique_id=&quot;10079&quot;&gt;&lt;property id=&quot;20148&quot; value=&quot;5&quot;/&gt;&lt;property id=&quot;20300&quot; value=&quot;Slide 34 - &amp;quot;Task 9 – Graphics&amp;quot;&quot;/&gt;&lt;property id=&quot;20307&quot; value=&quot;321&quot;/&gt;&lt;/object&gt;&lt;object type=&quot;3&quot; unique_id=&quot;10080&quot;&gt;&lt;property id=&quot;20148&quot; value=&quot;5&quot;/&gt;&lt;property id=&quot;20300&quot; value=&quot;Slide 35 - &amp;quot;Graphics – Assessment (St/Ex/Ad)&amp;quot;&quot;/&gt;&lt;property id=&quot;20307&quot; value=&quot;319&quot;/&gt;&lt;/object&gt;&lt;object type=&quot;3&quot; unique_id=&quot;10081&quot;&gt;&lt;property id=&quot;20148&quot; value=&quot;5&quot;/&gt;&lt;property id=&quot;20300&quot; value=&quot;Slide 36 - &amp;quot;E-Safety Scenario&amp;quot;&quot;/&gt;&lt;property id=&quot;20307&quot; value=&quot;322&quot;/&gt;&lt;/object&gt;&lt;object type=&quot;3&quot; unique_id=&quot;10082&quot;&gt;&lt;property id=&quot;20148&quot; value=&quot;5&quot;/&gt;&lt;property id=&quot;20300&quot; value=&quot;Slide 37 - &amp;quot;Task 1 – E-Safety&amp;quot;&quot;/&gt;&lt;property id=&quot;20307&quot; value=&quot;323&quot;/&gt;&lt;/object&gt;&lt;object type=&quot;3&quot; unique_id=&quot;10083&quot;&gt;&lt;property id=&quot;20148&quot; value=&quot;5&quot;/&gt;&lt;property id=&quot;20300&quot; value=&quot;Slide 38 - &amp;quot;Task 2 – E-Safety&amp;quot;&quot;/&gt;&lt;property id=&quot;20307&quot; value=&quot;324&quot;/&gt;&lt;/object&gt;&lt;object type=&quot;3&quot; unique_id=&quot;10084&quot;&gt;&lt;property id=&quot;20148&quot; value=&quot;5&quot;/&gt;&lt;property id=&quot;20300&quot; value=&quot;Slide 39 - &amp;quot;Task 3 – E-Safety&amp;quot;&quot;/&gt;&lt;property id=&quot;20307&quot; value=&quot;325&quot;/&gt;&lt;/object&gt;&lt;object type=&quot;3&quot; unique_id=&quot;10085&quot;&gt;&lt;property id=&quot;20148&quot; value=&quot;5&quot;/&gt;&lt;property id=&quot;20300&quot; value=&quot;Slide 40 - &amp;quot;Task 4 – E-Safety&amp;quot;&quot;/&gt;&lt;property id=&quot;20307&quot; value=&quot;326&quot;/&gt;&lt;/object&gt;&lt;object type=&quot;3&quot; unique_id=&quot;10086&quot;&gt;&lt;property id=&quot;20148&quot; value=&quot;5&quot;/&gt;&lt;property id=&quot;20300&quot; value=&quot;Slide 41 - &amp;quot;Task 5 – E-Safety&amp;quot;&quot;/&gt;&lt;property id=&quot;20307&quot; value=&quot;327&quot;/&gt;&lt;/object&gt;&lt;object type=&quot;3&quot; unique_id=&quot;10087&quot;&gt;&lt;property id=&quot;20148&quot; value=&quot;5&quot;/&gt;&lt;property id=&quot;20300&quot; value=&quot;Slide 42 - &amp;quot;Task 6 – E-Safety&amp;quot;&quot;/&gt;&lt;property id=&quot;20307&quot; value=&quot;328&quot;/&gt;&lt;/object&gt;&lt;object type=&quot;3&quot; unique_id=&quot;10088&quot;&gt;&lt;property id=&quot;20148&quot; value=&quot;5&quot;/&gt;&lt;property id=&quot;20300&quot; value=&quot;Slide 43 - &amp;quot;Task 7 – E-Safety&amp;quot;&quot;/&gt;&lt;property id=&quot;20307&quot; value=&quot;329&quot;/&gt;&lt;/object&gt;&lt;object type=&quot;3&quot; unique_id=&quot;10089&quot;&gt;&lt;property id=&quot;20148&quot; value=&quot;5&quot;/&gt;&lt;property id=&quot;20300&quot; value=&quot;Slide 44 - &amp;quot;E-Safety – Assessment (St/Ex/Ad)&amp;quot;&quot;/&gt;&lt;property id=&quot;20307&quot; value=&quot;331&quot;/&gt;&lt;/object&gt;&lt;/object&gt;&lt;object type=&quot;8&quot; unique_id=&quot;10135&quot;&gt;&lt;/object&gt;&lt;/object&gt;&lt;/database&gt;"/>
  <p:tag name="SECTOMILLISECCONVERTED" val="1"/>
  <p:tag name="ISPRING_RESOURCE_PATHS_HASH_2" val="08f788787bcb7a4d543d064184e3ed8f8a1ad1a"/>
  <p:tag name="ISPRING_PRESENTATION_TITLE" val="2.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nderoth">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A0AEC"/>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03C8A099435F469B82EC500073A18D" ma:contentTypeVersion="0" ma:contentTypeDescription="Create a new document." ma:contentTypeScope="" ma:versionID="db11316f7499926a5aef36baba7827a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76DD945F-B7B0-4691-A0D0-E2EAD6DA23B3}">
  <ds:schemaRefs>
    <ds:schemaRef ds:uri="http://purl.org/dc/dcmitype/"/>
    <ds:schemaRef ds:uri="http://schemas.openxmlformats.org/package/2006/metadata/core-properties"/>
    <ds:schemaRef ds:uri="http://schemas.microsoft.com/office/2006/metadata/properties"/>
    <ds:schemaRef ds:uri="http://schemas.microsoft.com/office/2006/documentManagement/types"/>
    <ds:schemaRef ds:uri="http://purl.org/dc/elements/1.1/"/>
    <ds:schemaRef ds:uri="http://www.w3.org/XML/1998/namespace"/>
    <ds:schemaRef ds:uri="http://purl.org/dc/terms/"/>
  </ds:schemaRefs>
</ds:datastoreItem>
</file>

<file path=customXml/itemProps2.xml><?xml version="1.0" encoding="utf-8"?>
<ds:datastoreItem xmlns:ds="http://schemas.openxmlformats.org/officeDocument/2006/customXml" ds:itemID="{E5A8F797-114D-47DC-A43E-E9D7D8871891}">
  <ds:schemaRefs>
    <ds:schemaRef ds:uri="http://schemas.microsoft.com/sharepoint/v3/contenttype/forms"/>
  </ds:schemaRefs>
</ds:datastoreItem>
</file>

<file path=customXml/itemProps3.xml><?xml version="1.0" encoding="utf-8"?>
<ds:datastoreItem xmlns:ds="http://schemas.openxmlformats.org/officeDocument/2006/customXml" ds:itemID="{E16A05FF-1C8D-47AA-A52A-FF79015719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Enderoth</Template>
  <TotalTime>35339</TotalTime>
  <Words>13917</Words>
  <Application>Microsoft Office PowerPoint</Application>
  <PresentationFormat>On-screen Show (4:3)</PresentationFormat>
  <Paragraphs>824</Paragraphs>
  <Slides>56</Slides>
  <Notes>56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Arial</vt:lpstr>
      <vt:lpstr>ArialMT</vt:lpstr>
      <vt:lpstr>Calibri</vt:lpstr>
      <vt:lpstr>Lucida Sans Unicode</vt:lpstr>
      <vt:lpstr>Times New Roman</vt:lpstr>
      <vt:lpstr>Verdana</vt:lpstr>
      <vt:lpstr>Wingdings 2</vt:lpstr>
      <vt:lpstr>Wingdings 3</vt:lpstr>
      <vt:lpstr>Enderoth</vt:lpstr>
      <vt:lpstr>PowerPoint Presentation</vt:lpstr>
      <vt:lpstr>RELATED ACTIVITIES</vt:lpstr>
      <vt:lpstr>RELATED ACTIVITIES</vt:lpstr>
      <vt:lpstr>Assignment Scenario</vt:lpstr>
      <vt:lpstr>6.1 - Information sources and data types</vt:lpstr>
      <vt:lpstr>6.1 - Information sources and data types</vt:lpstr>
      <vt:lpstr>6.1 - Information sources and data types</vt:lpstr>
      <vt:lpstr>6.2 - Information sources and data types</vt:lpstr>
      <vt:lpstr>6.2 - Information sources and data types</vt:lpstr>
      <vt:lpstr>6.2 - Information sources and data types</vt:lpstr>
      <vt:lpstr>6.2 - Information sources and data types - Impact</vt:lpstr>
      <vt:lpstr>6.2 - Information sources and data types - Impact</vt:lpstr>
      <vt:lpstr>6.2 - Information sources and data types - Impact</vt:lpstr>
      <vt:lpstr>6.3 - Protection Measures - Physical</vt:lpstr>
      <vt:lpstr>6.3 - Protection Measures - Physical</vt:lpstr>
      <vt:lpstr>6.3 - Protection Measures - Physical</vt:lpstr>
      <vt:lpstr>6.3 - Protection Measures - Physical</vt:lpstr>
      <vt:lpstr>6.3 - Protection Measures - Physical</vt:lpstr>
      <vt:lpstr>6.3 - Protection Measures - Physical</vt:lpstr>
      <vt:lpstr>6.3 - Protection Measures - Physical</vt:lpstr>
      <vt:lpstr>6.4 - Protection Measures – Logical (Technical)</vt:lpstr>
      <vt:lpstr>6.4 - Protection Measures – Logical (Technical)</vt:lpstr>
      <vt:lpstr>6.4 - Protection Measures – Logical (Technical) - Firewalls</vt:lpstr>
      <vt:lpstr>6.4 - Protection Measures – Logical (Technical) - Firewalls</vt:lpstr>
      <vt:lpstr>6.4 - Protection Measures – Logical (Technical) - Firewalls</vt:lpstr>
      <vt:lpstr>6.4 - Protection Measures – Logical (Technical)</vt:lpstr>
      <vt:lpstr>6.4 - Protection Measures – Logical (Technical)</vt:lpstr>
      <vt:lpstr>6.4 - Protection Measures – Logical (Technical) - Backups</vt:lpstr>
      <vt:lpstr>6.4 - Protection Measures – Logical (Technical) - Obfuscation</vt:lpstr>
      <vt:lpstr>6.4 - Protection Measures – Logical (Technical) - Encryption</vt:lpstr>
      <vt:lpstr>6.4 - Protection Measures – Logical (Technical) - Passwords</vt:lpstr>
      <vt:lpstr>6.4 - Protection Measures – Logical (Technical) - Passwords</vt:lpstr>
      <vt:lpstr>6.4 - Protection Measures – Logical (Technical) - Passwords</vt:lpstr>
      <vt:lpstr>6.4 - Protection Measures – Logical (Technical)</vt:lpstr>
      <vt:lpstr>6.4 - Protection Measures – Logical (Technical)</vt:lpstr>
      <vt:lpstr>6.5 - Protection Measures – Policies</vt:lpstr>
      <vt:lpstr>6.5 - Protection Measures – Policies</vt:lpstr>
      <vt:lpstr>6.5 - Protection Measures – Policies</vt:lpstr>
      <vt:lpstr>6.5 - Protection Measures – Policies</vt:lpstr>
      <vt:lpstr>6.5 - Protection Measures – Policies</vt:lpstr>
      <vt:lpstr>6.5 - Protection Measures – Policies</vt:lpstr>
      <vt:lpstr>6.5 - Protection Measures – Policies</vt:lpstr>
      <vt:lpstr>6.5 - Protection Measures – Policies</vt:lpstr>
      <vt:lpstr>6.5 - Protection Measures – Policies</vt:lpstr>
      <vt:lpstr>6.5 - Protection Measures – Policies</vt:lpstr>
      <vt:lpstr>6.5 - Protection Measures – Policies</vt:lpstr>
      <vt:lpstr>6.5 - Protection Measures – Policies</vt:lpstr>
      <vt:lpstr>6.5 - Protection Measures – Policies</vt:lpstr>
      <vt:lpstr>6.5 - Protection Measures – Policies</vt:lpstr>
      <vt:lpstr>6.5 - Protection Measures – Policies</vt:lpstr>
      <vt:lpstr>6.6 - Consolidation of Protection Measures</vt:lpstr>
      <vt:lpstr>6.6 - Consolidation of Protection Measures</vt:lpstr>
      <vt:lpstr>PowerPoint Presentation</vt:lpstr>
      <vt:lpstr>PowerPoint Presentation</vt:lpstr>
      <vt:lpstr>PowerPoint Presentation</vt:lpstr>
      <vt:lpstr>PowerPoint Presentation</vt:lpstr>
    </vt:vector>
  </TitlesOfParts>
  <Company>Brooke Weston CTC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2.6</dc:title>
  <dc:subject>eBusiness</dc:subject>
  <dc:creator>Enderoth</dc:creator>
  <cp:lastModifiedBy>Stephen Rafferty</cp:lastModifiedBy>
  <cp:revision>1377</cp:revision>
  <cp:lastPrinted>2014-01-22T18:25:48Z</cp:lastPrinted>
  <dcterms:created xsi:type="dcterms:W3CDTF">2008-03-12T11:01:44Z</dcterms:created>
  <dcterms:modified xsi:type="dcterms:W3CDTF">2018-08-05T19:47:19Z</dcterms:modified>
  <cp:category>Unit 01</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0x0101006303C8A099435F469B82EC500073A18D</vt:lpwstr>
  </property>
  <property fmtid="{D5CDD505-2E9C-101B-9397-08002B2CF9AE}" pid="3" name="Unit">
    <vt:lpwstr>U1</vt:lpwstr>
  </property>
</Properties>
</file>